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24" r:id="rId2"/>
    <p:sldId id="399" r:id="rId3"/>
    <p:sldId id="423" r:id="rId4"/>
    <p:sldId id="424" r:id="rId5"/>
    <p:sldId id="425" r:id="rId6"/>
    <p:sldId id="426" r:id="rId7"/>
    <p:sldId id="332" r:id="rId8"/>
    <p:sldId id="333" r:id="rId9"/>
    <p:sldId id="421" r:id="rId10"/>
    <p:sldId id="422" r:id="rId11"/>
    <p:sldId id="394" r:id="rId12"/>
    <p:sldId id="396" r:id="rId13"/>
    <p:sldId id="397" r:id="rId14"/>
    <p:sldId id="336" r:id="rId15"/>
    <p:sldId id="356" r:id="rId16"/>
    <p:sldId id="357" r:id="rId17"/>
    <p:sldId id="358" r:id="rId18"/>
    <p:sldId id="437" r:id="rId19"/>
    <p:sldId id="392" r:id="rId20"/>
    <p:sldId id="398" r:id="rId21"/>
    <p:sldId id="385" r:id="rId22"/>
    <p:sldId id="386" r:id="rId23"/>
    <p:sldId id="387" r:id="rId24"/>
    <p:sldId id="388" r:id="rId25"/>
    <p:sldId id="389" r:id="rId26"/>
    <p:sldId id="407" r:id="rId27"/>
    <p:sldId id="408" r:id="rId28"/>
    <p:sldId id="406" r:id="rId29"/>
    <p:sldId id="405" r:id="rId30"/>
    <p:sldId id="343" r:id="rId31"/>
    <p:sldId id="436" r:id="rId32"/>
    <p:sldId id="418" r:id="rId33"/>
    <p:sldId id="420" r:id="rId34"/>
    <p:sldId id="435" r:id="rId35"/>
    <p:sldId id="360" r:id="rId36"/>
    <p:sldId id="361" r:id="rId37"/>
    <p:sldId id="362" r:id="rId38"/>
    <p:sldId id="363" r:id="rId39"/>
    <p:sldId id="413" r:id="rId40"/>
    <p:sldId id="414" r:id="rId41"/>
    <p:sldId id="415" r:id="rId42"/>
    <p:sldId id="416" r:id="rId43"/>
    <p:sldId id="417" r:id="rId44"/>
    <p:sldId id="411" r:id="rId45"/>
    <p:sldId id="344" r:id="rId46"/>
    <p:sldId id="427" r:id="rId47"/>
    <p:sldId id="429" r:id="rId48"/>
    <p:sldId id="348" r:id="rId49"/>
    <p:sldId id="430" r:id="rId50"/>
    <p:sldId id="431" r:id="rId51"/>
    <p:sldId id="346" r:id="rId52"/>
    <p:sldId id="432" r:id="rId53"/>
    <p:sldId id="352" r:id="rId54"/>
    <p:sldId id="433" r:id="rId55"/>
    <p:sldId id="434" r:id="rId56"/>
    <p:sldId id="323" r:id="rId57"/>
    <p:sldId id="329" r:id="rId58"/>
    <p:sldId id="326" r:id="rId59"/>
    <p:sldId id="330" r:id="rId60"/>
    <p:sldId id="382" r:id="rId61"/>
  </p:sldIdLst>
  <p:sldSz cx="12192000" cy="6858000"/>
  <p:notesSz cx="6742113" cy="9872663"/>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116" d="100"/>
          <a:sy n="116" d="100"/>
        </p:scale>
        <p:origin x="216" y="-14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C:\BIBLAT\Estadisticas\Estad&#237;sticas%20HIST&#211;RICAS%20Clase%20y%20Peri&#243;dic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BIBLAT\Estadisticas\Estad&#237;sticas%20HIST&#211;RICAS%20Clase%20y%20Peri&#243;dic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NTONIO\AppData\Local\Temp\EstadScieloJul16.xls"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NTONIO\AppData\Local\Temp\EstadScieloJul16.xls"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BIBLAT\SciELO\ALEXA%20&amp;%20GOOGLE%20ANALYTICS\Rankings%20Webometrics%20SciELO.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sz="1800" b="0" i="0" baseline="0">
                <a:effectLst/>
              </a:rPr>
              <a:t>Producción de registros para CLASE y número analistas </a:t>
            </a:r>
            <a:endParaRPr lang="es-MX">
              <a:effectLst/>
            </a:endParaRPr>
          </a:p>
          <a:p>
            <a:pPr>
              <a:defRPr/>
            </a:pPr>
            <a:r>
              <a:rPr lang="es-MX" sz="1200" b="0" i="0" baseline="0">
                <a:effectLst/>
              </a:rPr>
              <a:t>(divididos por: Académicos con plaza, honorarios y servicio social, datos a partir de 1998)</a:t>
            </a:r>
            <a:endParaRPr lang="es-MX" sz="105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barChart>
        <c:barDir val="col"/>
        <c:grouping val="stacked"/>
        <c:varyColors val="0"/>
        <c:ser>
          <c:idx val="1"/>
          <c:order val="1"/>
          <c:tx>
            <c:strRef>
              <c:f>'Stats CLASE'!$P$6</c:f>
              <c:strCache>
                <c:ptCount val="1"/>
                <c:pt idx="0">
                  <c:v>Académicos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'Stats CLASE'!$N$7:$N$48</c:f>
              <c:strCache>
                <c:ptCount val="42"/>
                <c:pt idx="0">
                  <c:v>1975</c:v>
                </c:pt>
                <c:pt idx="1">
                  <c:v>1976</c:v>
                </c:pt>
                <c:pt idx="2">
                  <c:v>1977</c:v>
                </c:pt>
                <c:pt idx="3">
                  <c:v>1978</c:v>
                </c:pt>
                <c:pt idx="4">
                  <c:v>1979</c:v>
                </c:pt>
                <c:pt idx="5">
                  <c:v>1980</c:v>
                </c:pt>
                <c:pt idx="6">
                  <c:v>1981</c:v>
                </c:pt>
                <c:pt idx="7">
                  <c:v>1982</c:v>
                </c:pt>
                <c:pt idx="8">
                  <c:v>1983</c:v>
                </c:pt>
                <c:pt idx="9">
                  <c:v>1984</c:v>
                </c:pt>
                <c:pt idx="10">
                  <c:v>1985</c:v>
                </c:pt>
                <c:pt idx="11">
                  <c:v>1986</c:v>
                </c:pt>
                <c:pt idx="12">
                  <c:v>1987</c:v>
                </c:pt>
                <c:pt idx="13">
                  <c:v>1988</c:v>
                </c:pt>
                <c:pt idx="14">
                  <c:v>1989</c:v>
                </c:pt>
                <c:pt idx="15">
                  <c:v>1990</c:v>
                </c:pt>
                <c:pt idx="16">
                  <c:v>1991</c:v>
                </c:pt>
                <c:pt idx="17">
                  <c:v>1992</c:v>
                </c:pt>
                <c:pt idx="18">
                  <c:v>1993</c:v>
                </c:pt>
                <c:pt idx="19">
                  <c:v>1994</c:v>
                </c:pt>
                <c:pt idx="20">
                  <c:v>1995</c:v>
                </c:pt>
                <c:pt idx="21">
                  <c:v>1996</c:v>
                </c:pt>
                <c:pt idx="22">
                  <c:v>1997</c:v>
                </c:pt>
                <c:pt idx="23">
                  <c:v>1998</c:v>
                </c:pt>
                <c:pt idx="24">
                  <c:v>1999</c:v>
                </c:pt>
                <c:pt idx="25">
                  <c:v>2000</c:v>
                </c:pt>
                <c:pt idx="26">
                  <c:v>2001</c:v>
                </c:pt>
                <c:pt idx="27">
                  <c:v>2002</c:v>
                </c:pt>
                <c:pt idx="28">
                  <c:v>2003</c:v>
                </c:pt>
                <c:pt idx="29">
                  <c:v>2004</c:v>
                </c:pt>
                <c:pt idx="30">
                  <c:v>2005</c:v>
                </c:pt>
                <c:pt idx="31">
                  <c:v>2006</c:v>
                </c:pt>
                <c:pt idx="32">
                  <c:v>2007</c:v>
                </c:pt>
                <c:pt idx="33">
                  <c:v>2008</c:v>
                </c:pt>
                <c:pt idx="34">
                  <c:v>2009</c:v>
                </c:pt>
                <c:pt idx="35">
                  <c:v>2010</c:v>
                </c:pt>
                <c:pt idx="36">
                  <c:v>2011</c:v>
                </c:pt>
                <c:pt idx="37">
                  <c:v>2012</c:v>
                </c:pt>
                <c:pt idx="38">
                  <c:v>2013</c:v>
                </c:pt>
                <c:pt idx="39">
                  <c:v>2014</c:v>
                </c:pt>
                <c:pt idx="40">
                  <c:v>2015</c:v>
                </c:pt>
                <c:pt idx="41">
                  <c:v>2016 junio</c:v>
                </c:pt>
              </c:strCache>
            </c:strRef>
          </c:cat>
          <c:val>
            <c:numRef>
              <c:f>'Stats CLASE'!$P$7:$P$48</c:f>
              <c:numCache>
                <c:formatCode>General</c:formatCode>
                <c:ptCount val="42"/>
                <c:pt idx="23" formatCode="#,##0">
                  <c:v>5</c:v>
                </c:pt>
                <c:pt idx="24" formatCode="#,##0">
                  <c:v>5</c:v>
                </c:pt>
                <c:pt idx="25" formatCode="#,##0">
                  <c:v>5</c:v>
                </c:pt>
                <c:pt idx="26" formatCode="#,##0">
                  <c:v>5</c:v>
                </c:pt>
                <c:pt idx="27" formatCode="#,##0">
                  <c:v>3</c:v>
                </c:pt>
                <c:pt idx="28" formatCode="#,##0">
                  <c:v>3</c:v>
                </c:pt>
                <c:pt idx="29" formatCode="#,##0">
                  <c:v>3</c:v>
                </c:pt>
                <c:pt idx="30" formatCode="#,##0">
                  <c:v>2</c:v>
                </c:pt>
                <c:pt idx="31" formatCode="#,##0">
                  <c:v>1</c:v>
                </c:pt>
                <c:pt idx="32" formatCode="#,##0">
                  <c:v>1</c:v>
                </c:pt>
                <c:pt idx="33" formatCode="#,##0">
                  <c:v>5</c:v>
                </c:pt>
                <c:pt idx="34" formatCode="#,##0">
                  <c:v>6</c:v>
                </c:pt>
                <c:pt idx="35" formatCode="#,##0">
                  <c:v>6</c:v>
                </c:pt>
                <c:pt idx="36" formatCode="#,##0">
                  <c:v>6</c:v>
                </c:pt>
                <c:pt idx="37" formatCode="#,##0">
                  <c:v>6</c:v>
                </c:pt>
                <c:pt idx="38" formatCode="#,##0">
                  <c:v>5</c:v>
                </c:pt>
                <c:pt idx="39" formatCode="#,##0">
                  <c:v>5</c:v>
                </c:pt>
                <c:pt idx="40" formatCode="#,##0">
                  <c:v>4</c:v>
                </c:pt>
                <c:pt idx="41" formatCode="#,##0">
                  <c:v>4</c:v>
                </c:pt>
              </c:numCache>
            </c:numRef>
          </c:val>
        </c:ser>
        <c:ser>
          <c:idx val="2"/>
          <c:order val="2"/>
          <c:tx>
            <c:strRef>
              <c:f>'Stats CLASE'!$Q$6</c:f>
              <c:strCache>
                <c:ptCount val="1"/>
                <c:pt idx="0">
                  <c:v>Honorarios</c:v>
                </c:pt>
              </c:strCache>
            </c:strRef>
          </c:tx>
          <c:spPr>
            <a:solidFill>
              <a:schemeClr val="accent3"/>
            </a:solidFill>
            <a:ln>
              <a:noFill/>
            </a:ln>
            <a:effectLst/>
          </c:spPr>
          <c:invertIfNegative val="0"/>
          <c:dLbls>
            <c:dLbl>
              <c:idx val="33"/>
              <c:delete val="1"/>
              <c:extLst>
                <c:ext xmlns:c15="http://schemas.microsoft.com/office/drawing/2012/chart" uri="{CE6537A1-D6FC-4f65-9D91-7224C49458BB}"/>
              </c:extLst>
            </c:dLbl>
            <c:dLbl>
              <c:idx val="34"/>
              <c:delete val="1"/>
              <c:extLst>
                <c:ext xmlns:c15="http://schemas.microsoft.com/office/drawing/2012/chart" uri="{CE6537A1-D6FC-4f65-9D91-7224C49458BB}"/>
              </c:extLst>
            </c:dLbl>
            <c:dLbl>
              <c:idx val="35"/>
              <c:delete val="1"/>
              <c:extLst>
                <c:ext xmlns:c15="http://schemas.microsoft.com/office/drawing/2012/chart" uri="{CE6537A1-D6FC-4f65-9D91-7224C49458BB}"/>
              </c:extLst>
            </c:dLbl>
            <c:dLbl>
              <c:idx val="36"/>
              <c:delete val="1"/>
              <c:extLst>
                <c:ext xmlns:c15="http://schemas.microsoft.com/office/drawing/2012/chart" uri="{CE6537A1-D6FC-4f65-9D91-7224C49458BB}"/>
              </c:extLst>
            </c:dLbl>
            <c:dLbl>
              <c:idx val="37"/>
              <c:delete val="1"/>
              <c:extLst>
                <c:ext xmlns:c15="http://schemas.microsoft.com/office/drawing/2012/chart" uri="{CE6537A1-D6FC-4f65-9D91-7224C49458BB}"/>
              </c:extLst>
            </c:dLbl>
            <c:dLbl>
              <c:idx val="38"/>
              <c:delete val="1"/>
              <c:extLst>
                <c:ext xmlns:c15="http://schemas.microsoft.com/office/drawing/2012/chart" uri="{CE6537A1-D6FC-4f65-9D91-7224C49458BB}"/>
              </c:extLst>
            </c:dLbl>
            <c:dLbl>
              <c:idx val="39"/>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'Stats CLASE'!$N$7:$N$48</c:f>
              <c:strCache>
                <c:ptCount val="42"/>
                <c:pt idx="0">
                  <c:v>1975</c:v>
                </c:pt>
                <c:pt idx="1">
                  <c:v>1976</c:v>
                </c:pt>
                <c:pt idx="2">
                  <c:v>1977</c:v>
                </c:pt>
                <c:pt idx="3">
                  <c:v>1978</c:v>
                </c:pt>
                <c:pt idx="4">
                  <c:v>1979</c:v>
                </c:pt>
                <c:pt idx="5">
                  <c:v>1980</c:v>
                </c:pt>
                <c:pt idx="6">
                  <c:v>1981</c:v>
                </c:pt>
                <c:pt idx="7">
                  <c:v>1982</c:v>
                </c:pt>
                <c:pt idx="8">
                  <c:v>1983</c:v>
                </c:pt>
                <c:pt idx="9">
                  <c:v>1984</c:v>
                </c:pt>
                <c:pt idx="10">
                  <c:v>1985</c:v>
                </c:pt>
                <c:pt idx="11">
                  <c:v>1986</c:v>
                </c:pt>
                <c:pt idx="12">
                  <c:v>1987</c:v>
                </c:pt>
                <c:pt idx="13">
                  <c:v>1988</c:v>
                </c:pt>
                <c:pt idx="14">
                  <c:v>1989</c:v>
                </c:pt>
                <c:pt idx="15">
                  <c:v>1990</c:v>
                </c:pt>
                <c:pt idx="16">
                  <c:v>1991</c:v>
                </c:pt>
                <c:pt idx="17">
                  <c:v>1992</c:v>
                </c:pt>
                <c:pt idx="18">
                  <c:v>1993</c:v>
                </c:pt>
                <c:pt idx="19">
                  <c:v>1994</c:v>
                </c:pt>
                <c:pt idx="20">
                  <c:v>1995</c:v>
                </c:pt>
                <c:pt idx="21">
                  <c:v>1996</c:v>
                </c:pt>
                <c:pt idx="22">
                  <c:v>1997</c:v>
                </c:pt>
                <c:pt idx="23">
                  <c:v>1998</c:v>
                </c:pt>
                <c:pt idx="24">
                  <c:v>1999</c:v>
                </c:pt>
                <c:pt idx="25">
                  <c:v>2000</c:v>
                </c:pt>
                <c:pt idx="26">
                  <c:v>2001</c:v>
                </c:pt>
                <c:pt idx="27">
                  <c:v>2002</c:v>
                </c:pt>
                <c:pt idx="28">
                  <c:v>2003</c:v>
                </c:pt>
                <c:pt idx="29">
                  <c:v>2004</c:v>
                </c:pt>
                <c:pt idx="30">
                  <c:v>2005</c:v>
                </c:pt>
                <c:pt idx="31">
                  <c:v>2006</c:v>
                </c:pt>
                <c:pt idx="32">
                  <c:v>2007</c:v>
                </c:pt>
                <c:pt idx="33">
                  <c:v>2008</c:v>
                </c:pt>
                <c:pt idx="34">
                  <c:v>2009</c:v>
                </c:pt>
                <c:pt idx="35">
                  <c:v>2010</c:v>
                </c:pt>
                <c:pt idx="36">
                  <c:v>2011</c:v>
                </c:pt>
                <c:pt idx="37">
                  <c:v>2012</c:v>
                </c:pt>
                <c:pt idx="38">
                  <c:v>2013</c:v>
                </c:pt>
                <c:pt idx="39">
                  <c:v>2014</c:v>
                </c:pt>
                <c:pt idx="40">
                  <c:v>2015</c:v>
                </c:pt>
                <c:pt idx="41">
                  <c:v>2016 junio</c:v>
                </c:pt>
              </c:strCache>
            </c:strRef>
          </c:cat>
          <c:val>
            <c:numRef>
              <c:f>'Stats CLASE'!$Q$7:$Q$48</c:f>
              <c:numCache>
                <c:formatCode>General</c:formatCode>
                <c:ptCount val="42"/>
                <c:pt idx="23" formatCode="#,##0">
                  <c:v>2</c:v>
                </c:pt>
                <c:pt idx="24" formatCode="#,##0">
                  <c:v>2</c:v>
                </c:pt>
                <c:pt idx="25" formatCode="#,##0">
                  <c:v>2</c:v>
                </c:pt>
                <c:pt idx="26" formatCode="#,##0">
                  <c:v>3</c:v>
                </c:pt>
                <c:pt idx="27" formatCode="#,##0">
                  <c:v>4</c:v>
                </c:pt>
                <c:pt idx="28" formatCode="#,##0">
                  <c:v>4</c:v>
                </c:pt>
                <c:pt idx="29" formatCode="#,##0">
                  <c:v>5</c:v>
                </c:pt>
                <c:pt idx="30" formatCode="#,##0">
                  <c:v>5</c:v>
                </c:pt>
                <c:pt idx="31" formatCode="#,##0">
                  <c:v>5</c:v>
                </c:pt>
                <c:pt idx="32" formatCode="#,##0">
                  <c:v>4</c:v>
                </c:pt>
                <c:pt idx="33" formatCode="#,##0">
                  <c:v>0</c:v>
                </c:pt>
                <c:pt idx="34" formatCode="#,##0">
                  <c:v>0</c:v>
                </c:pt>
                <c:pt idx="35" formatCode="#,##0">
                  <c:v>0</c:v>
                </c:pt>
                <c:pt idx="36" formatCode="#,##0">
                  <c:v>0</c:v>
                </c:pt>
                <c:pt idx="37" formatCode="#,##0">
                  <c:v>0</c:v>
                </c:pt>
                <c:pt idx="38" formatCode="#,##0">
                  <c:v>0</c:v>
                </c:pt>
                <c:pt idx="39" formatCode="#,##0">
                  <c:v>0</c:v>
                </c:pt>
                <c:pt idx="40" formatCode="#,##0">
                  <c:v>2</c:v>
                </c:pt>
                <c:pt idx="41" formatCode="#,##0">
                  <c:v>2</c:v>
                </c:pt>
              </c:numCache>
            </c:numRef>
          </c:val>
        </c:ser>
        <c:ser>
          <c:idx val="3"/>
          <c:order val="3"/>
          <c:tx>
            <c:strRef>
              <c:f>'Stats CLASE'!$R$6</c:f>
              <c:strCache>
                <c:ptCount val="1"/>
                <c:pt idx="0">
                  <c:v>Servicio Social</c:v>
                </c:pt>
              </c:strCache>
            </c:strRef>
          </c:tx>
          <c:spPr>
            <a:solidFill>
              <a:schemeClr val="accent4"/>
            </a:solidFill>
            <a:ln>
              <a:noFill/>
            </a:ln>
            <a:effectLst/>
          </c:spPr>
          <c:invertIfNegative val="0"/>
          <c:dLbls>
            <c:dLbl>
              <c:idx val="23"/>
              <c:delete val="1"/>
              <c:extLst>
                <c:ext xmlns:c15="http://schemas.microsoft.com/office/drawing/2012/chart" uri="{CE6537A1-D6FC-4f65-9D91-7224C49458BB}"/>
              </c:extLst>
            </c:dLbl>
            <c:dLbl>
              <c:idx val="24"/>
              <c:delete val="1"/>
              <c:extLst>
                <c:ext xmlns:c15="http://schemas.microsoft.com/office/drawing/2012/chart" uri="{CE6537A1-D6FC-4f65-9D91-7224C49458BB}"/>
              </c:extLst>
            </c:dLbl>
            <c:dLbl>
              <c:idx val="25"/>
              <c:delete val="1"/>
              <c:extLst>
                <c:ext xmlns:c15="http://schemas.microsoft.com/office/drawing/2012/chart" uri="{CE6537A1-D6FC-4f65-9D91-7224C49458BB}"/>
              </c:extLst>
            </c:dLbl>
            <c:dLbl>
              <c:idx val="26"/>
              <c:delete val="1"/>
              <c:extLst>
                <c:ext xmlns:c15="http://schemas.microsoft.com/office/drawing/2012/chart" uri="{CE6537A1-D6FC-4f65-9D91-7224C49458BB}"/>
              </c:extLst>
            </c:dLbl>
            <c:dLbl>
              <c:idx val="33"/>
              <c:layout>
                <c:manualLayout>
                  <c:x val="0"/>
                  <c:y val="-2.0074693667287719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'Stats CLASE'!$N$7:$N$48</c:f>
              <c:strCache>
                <c:ptCount val="42"/>
                <c:pt idx="0">
                  <c:v>1975</c:v>
                </c:pt>
                <c:pt idx="1">
                  <c:v>1976</c:v>
                </c:pt>
                <c:pt idx="2">
                  <c:v>1977</c:v>
                </c:pt>
                <c:pt idx="3">
                  <c:v>1978</c:v>
                </c:pt>
                <c:pt idx="4">
                  <c:v>1979</c:v>
                </c:pt>
                <c:pt idx="5">
                  <c:v>1980</c:v>
                </c:pt>
                <c:pt idx="6">
                  <c:v>1981</c:v>
                </c:pt>
                <c:pt idx="7">
                  <c:v>1982</c:v>
                </c:pt>
                <c:pt idx="8">
                  <c:v>1983</c:v>
                </c:pt>
                <c:pt idx="9">
                  <c:v>1984</c:v>
                </c:pt>
                <c:pt idx="10">
                  <c:v>1985</c:v>
                </c:pt>
                <c:pt idx="11">
                  <c:v>1986</c:v>
                </c:pt>
                <c:pt idx="12">
                  <c:v>1987</c:v>
                </c:pt>
                <c:pt idx="13">
                  <c:v>1988</c:v>
                </c:pt>
                <c:pt idx="14">
                  <c:v>1989</c:v>
                </c:pt>
                <c:pt idx="15">
                  <c:v>1990</c:v>
                </c:pt>
                <c:pt idx="16">
                  <c:v>1991</c:v>
                </c:pt>
                <c:pt idx="17">
                  <c:v>1992</c:v>
                </c:pt>
                <c:pt idx="18">
                  <c:v>1993</c:v>
                </c:pt>
                <c:pt idx="19">
                  <c:v>1994</c:v>
                </c:pt>
                <c:pt idx="20">
                  <c:v>1995</c:v>
                </c:pt>
                <c:pt idx="21">
                  <c:v>1996</c:v>
                </c:pt>
                <c:pt idx="22">
                  <c:v>1997</c:v>
                </c:pt>
                <c:pt idx="23">
                  <c:v>1998</c:v>
                </c:pt>
                <c:pt idx="24">
                  <c:v>1999</c:v>
                </c:pt>
                <c:pt idx="25">
                  <c:v>2000</c:v>
                </c:pt>
                <c:pt idx="26">
                  <c:v>2001</c:v>
                </c:pt>
                <c:pt idx="27">
                  <c:v>2002</c:v>
                </c:pt>
                <c:pt idx="28">
                  <c:v>2003</c:v>
                </c:pt>
                <c:pt idx="29">
                  <c:v>2004</c:v>
                </c:pt>
                <c:pt idx="30">
                  <c:v>2005</c:v>
                </c:pt>
                <c:pt idx="31">
                  <c:v>2006</c:v>
                </c:pt>
                <c:pt idx="32">
                  <c:v>2007</c:v>
                </c:pt>
                <c:pt idx="33">
                  <c:v>2008</c:v>
                </c:pt>
                <c:pt idx="34">
                  <c:v>2009</c:v>
                </c:pt>
                <c:pt idx="35">
                  <c:v>2010</c:v>
                </c:pt>
                <c:pt idx="36">
                  <c:v>2011</c:v>
                </c:pt>
                <c:pt idx="37">
                  <c:v>2012</c:v>
                </c:pt>
                <c:pt idx="38">
                  <c:v>2013</c:v>
                </c:pt>
                <c:pt idx="39">
                  <c:v>2014</c:v>
                </c:pt>
                <c:pt idx="40">
                  <c:v>2015</c:v>
                </c:pt>
                <c:pt idx="41">
                  <c:v>2016 junio</c:v>
                </c:pt>
              </c:strCache>
            </c:strRef>
          </c:cat>
          <c:val>
            <c:numRef>
              <c:f>'Stats CLASE'!$R$7:$R$48</c:f>
              <c:numCache>
                <c:formatCode>General</c:formatCode>
                <c:ptCount val="42"/>
                <c:pt idx="23" formatCode="#,##0">
                  <c:v>0</c:v>
                </c:pt>
                <c:pt idx="24" formatCode="#,##0">
                  <c:v>0</c:v>
                </c:pt>
                <c:pt idx="25" formatCode="#,##0">
                  <c:v>0</c:v>
                </c:pt>
                <c:pt idx="26" formatCode="#,##0">
                  <c:v>0</c:v>
                </c:pt>
                <c:pt idx="27" formatCode="#,##0">
                  <c:v>2</c:v>
                </c:pt>
                <c:pt idx="28" formatCode="#,##0">
                  <c:v>2</c:v>
                </c:pt>
                <c:pt idx="29" formatCode="#,##0">
                  <c:v>3</c:v>
                </c:pt>
                <c:pt idx="30" formatCode="#,##0">
                  <c:v>1</c:v>
                </c:pt>
                <c:pt idx="31" formatCode="#,##0">
                  <c:v>8</c:v>
                </c:pt>
                <c:pt idx="32" formatCode="#,##0">
                  <c:v>6</c:v>
                </c:pt>
                <c:pt idx="33" formatCode="#,##0">
                  <c:v>1</c:v>
                </c:pt>
                <c:pt idx="34" formatCode="#,##0">
                  <c:v>8</c:v>
                </c:pt>
                <c:pt idx="35" formatCode="#,##0">
                  <c:v>8</c:v>
                </c:pt>
                <c:pt idx="36" formatCode="#,##0">
                  <c:v>7</c:v>
                </c:pt>
                <c:pt idx="37" formatCode="#,##0">
                  <c:v>10</c:v>
                </c:pt>
                <c:pt idx="38" formatCode="#,##0">
                  <c:v>16</c:v>
                </c:pt>
                <c:pt idx="39" formatCode="#,##0">
                  <c:v>18</c:v>
                </c:pt>
                <c:pt idx="40" formatCode="#,##0">
                  <c:v>24</c:v>
                </c:pt>
                <c:pt idx="41" formatCode="#,##0">
                  <c:v>2</c:v>
                </c:pt>
              </c:numCache>
            </c:numRef>
          </c:val>
        </c:ser>
        <c:dLbls>
          <c:showLegendKey val="0"/>
          <c:showVal val="0"/>
          <c:showCatName val="0"/>
          <c:showSerName val="0"/>
          <c:showPercent val="0"/>
          <c:showBubbleSize val="0"/>
        </c:dLbls>
        <c:gapWidth val="150"/>
        <c:overlap val="100"/>
        <c:axId val="448555208"/>
        <c:axId val="448555992"/>
      </c:barChart>
      <c:lineChart>
        <c:grouping val="standard"/>
        <c:varyColors val="0"/>
        <c:ser>
          <c:idx val="0"/>
          <c:order val="0"/>
          <c:tx>
            <c:strRef>
              <c:f>'Stats CLASE'!$O$6</c:f>
              <c:strCache>
                <c:ptCount val="1"/>
                <c:pt idx="0">
                  <c:v>Registros</c:v>
                </c:pt>
              </c:strCache>
            </c:strRef>
          </c:tx>
          <c:spPr>
            <a:ln w="28575" cap="rnd">
              <a:solidFill>
                <a:schemeClr val="accent1"/>
              </a:solidFill>
              <a:round/>
            </a:ln>
            <a:effectLst/>
          </c:spPr>
          <c:marker>
            <c:symbol val="none"/>
          </c:marker>
          <c:dLbls>
            <c:dLbl>
              <c:idx val="11"/>
              <c:layout>
                <c:manualLayout>
                  <c:x val="-9.0033503806219543E-3"/>
                  <c:y val="1.4052285567101254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3.6013401522487873E-2"/>
                  <c:y val="-2.810457113420288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3"/>
              <c:layout>
                <c:manualLayout>
                  <c:x val="-1.8006700761243909E-2"/>
                  <c:y val="-2.810457113420280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4"/>
              <c:layout>
                <c:manualLayout>
                  <c:x val="7.5027919838516286E-3"/>
                  <c:y val="-2.0074693667287719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5"/>
              <c:layout>
                <c:manualLayout>
                  <c:x val="-3.3012284728947218E-2"/>
                  <c:y val="3.0112040500931504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6"/>
              <c:layout>
                <c:manualLayout>
                  <c:x val="-2.100781755478456E-2"/>
                  <c:y val="3.011204050093157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8"/>
              <c:layout>
                <c:manualLayout>
                  <c:x val="-1.8006700761243909E-2"/>
                  <c:y val="-1.806722430055894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9"/>
              <c:layout>
                <c:manualLayout>
                  <c:x val="-1.5005583967703257E-3"/>
                  <c:y val="-1.806722430055894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0"/>
              <c:layout>
                <c:manualLayout>
                  <c:x val="-4.5016751903110318E-3"/>
                  <c:y val="1.605975493383017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2"/>
              <c:layout>
                <c:manualLayout>
                  <c:x val="-6.0022335870813029E-3"/>
                  <c:y val="-1.806722430055894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3"/>
              <c:layout>
                <c:manualLayout>
                  <c:x val="3.0011167935406514E-3"/>
                  <c:y val="2.208216303401641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4"/>
              <c:layout>
                <c:manualLayout>
                  <c:x val="-6.0022335870813029E-3"/>
                  <c:y val="-4.0149387334575438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25"/>
              <c:layout>
                <c:manualLayout>
                  <c:x val="-4.3516193506339444E-2"/>
                  <c:y val="-1.806722430055894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7"/>
              <c:layout>
                <c:manualLayout>
                  <c:x val="-3.0011167935406514E-2"/>
                  <c:y val="-6.0224081001863149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29"/>
              <c:layout>
                <c:manualLayout>
                  <c:x val="-2.8510609538636187E-2"/>
                  <c:y val="-1.00373468336438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0"/>
              <c:layout>
                <c:manualLayout>
                  <c:x val="-2.7010051141865863E-2"/>
                  <c:y val="1.405228556710140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1"/>
              <c:layout>
                <c:manualLayout>
                  <c:x val="-2.7010051141865863E-2"/>
                  <c:y val="-6.0224081001863886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32"/>
              <c:layout>
                <c:manualLayout>
                  <c:x val="-6.0022335870813029E-3"/>
                  <c:y val="-2.0074693667288452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34"/>
              <c:layout>
                <c:manualLayout>
                  <c:x val="0"/>
                  <c:y val="-8.0298774669150877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35"/>
              <c:layout>
                <c:manualLayout>
                  <c:x val="-3.9014518316028465E-2"/>
                  <c:y val="-8.0298774669151241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36"/>
              <c:layout>
                <c:manualLayout>
                  <c:x val="-2.7010051141865863E-2"/>
                  <c:y val="1.20448162003726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7"/>
              <c:layout>
                <c:manualLayout>
                  <c:x val="-1.6506142364473692E-2"/>
                  <c:y val="0"/>
                </c:manualLayout>
              </c:layout>
              <c:showLegendKey val="0"/>
              <c:showVal val="1"/>
              <c:showCatName val="0"/>
              <c:showSerName val="0"/>
              <c:showPercent val="0"/>
              <c:showBubbleSize val="0"/>
              <c:extLst>
                <c:ext xmlns:c15="http://schemas.microsoft.com/office/drawing/2012/chart" uri="{CE6537A1-D6FC-4f65-9D91-7224C49458BB}">
                  <c15:layout/>
                </c:ext>
              </c:extLst>
            </c:dLbl>
            <c:dLbl>
              <c:idx val="38"/>
              <c:layout>
                <c:manualLayout>
                  <c:x val="-5.7021219077272374E-2"/>
                  <c:y val="-1.003734683364389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9"/>
              <c:layout>
                <c:manualLayout>
                  <c:x val="-4.0515076712798796E-2"/>
                  <c:y val="-1.405228556710140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1"/>
              <c:layout>
                <c:manualLayout>
                  <c:x val="-6.0022335870813029E-3"/>
                  <c:y val="-1.806722430055894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'Stats CLASE'!$N$7:$N$48</c:f>
              <c:strCache>
                <c:ptCount val="42"/>
                <c:pt idx="0">
                  <c:v>1975</c:v>
                </c:pt>
                <c:pt idx="1">
                  <c:v>1976</c:v>
                </c:pt>
                <c:pt idx="2">
                  <c:v>1977</c:v>
                </c:pt>
                <c:pt idx="3">
                  <c:v>1978</c:v>
                </c:pt>
                <c:pt idx="4">
                  <c:v>1979</c:v>
                </c:pt>
                <c:pt idx="5">
                  <c:v>1980</c:v>
                </c:pt>
                <c:pt idx="6">
                  <c:v>1981</c:v>
                </c:pt>
                <c:pt idx="7">
                  <c:v>1982</c:v>
                </c:pt>
                <c:pt idx="8">
                  <c:v>1983</c:v>
                </c:pt>
                <c:pt idx="9">
                  <c:v>1984</c:v>
                </c:pt>
                <c:pt idx="10">
                  <c:v>1985</c:v>
                </c:pt>
                <c:pt idx="11">
                  <c:v>1986</c:v>
                </c:pt>
                <c:pt idx="12">
                  <c:v>1987</c:v>
                </c:pt>
                <c:pt idx="13">
                  <c:v>1988</c:v>
                </c:pt>
                <c:pt idx="14">
                  <c:v>1989</c:v>
                </c:pt>
                <c:pt idx="15">
                  <c:v>1990</c:v>
                </c:pt>
                <c:pt idx="16">
                  <c:v>1991</c:v>
                </c:pt>
                <c:pt idx="17">
                  <c:v>1992</c:v>
                </c:pt>
                <c:pt idx="18">
                  <c:v>1993</c:v>
                </c:pt>
                <c:pt idx="19">
                  <c:v>1994</c:v>
                </c:pt>
                <c:pt idx="20">
                  <c:v>1995</c:v>
                </c:pt>
                <c:pt idx="21">
                  <c:v>1996</c:v>
                </c:pt>
                <c:pt idx="22">
                  <c:v>1997</c:v>
                </c:pt>
                <c:pt idx="23">
                  <c:v>1998</c:v>
                </c:pt>
                <c:pt idx="24">
                  <c:v>1999</c:v>
                </c:pt>
                <c:pt idx="25">
                  <c:v>2000</c:v>
                </c:pt>
                <c:pt idx="26">
                  <c:v>2001</c:v>
                </c:pt>
                <c:pt idx="27">
                  <c:v>2002</c:v>
                </c:pt>
                <c:pt idx="28">
                  <c:v>2003</c:v>
                </c:pt>
                <c:pt idx="29">
                  <c:v>2004</c:v>
                </c:pt>
                <c:pt idx="30">
                  <c:v>2005</c:v>
                </c:pt>
                <c:pt idx="31">
                  <c:v>2006</c:v>
                </c:pt>
                <c:pt idx="32">
                  <c:v>2007</c:v>
                </c:pt>
                <c:pt idx="33">
                  <c:v>2008</c:v>
                </c:pt>
                <c:pt idx="34">
                  <c:v>2009</c:v>
                </c:pt>
                <c:pt idx="35">
                  <c:v>2010</c:v>
                </c:pt>
                <c:pt idx="36">
                  <c:v>2011</c:v>
                </c:pt>
                <c:pt idx="37">
                  <c:v>2012</c:v>
                </c:pt>
                <c:pt idx="38">
                  <c:v>2013</c:v>
                </c:pt>
                <c:pt idx="39">
                  <c:v>2014</c:v>
                </c:pt>
                <c:pt idx="40">
                  <c:v>2015</c:v>
                </c:pt>
                <c:pt idx="41">
                  <c:v>2016 junio</c:v>
                </c:pt>
              </c:strCache>
            </c:strRef>
          </c:cat>
          <c:val>
            <c:numRef>
              <c:f>'Stats CLASE'!$O$7:$O$48</c:f>
              <c:numCache>
                <c:formatCode>#,##0</c:formatCode>
                <c:ptCount val="42"/>
                <c:pt idx="0">
                  <c:v>311</c:v>
                </c:pt>
                <c:pt idx="1">
                  <c:v>701</c:v>
                </c:pt>
                <c:pt idx="2">
                  <c:v>2009</c:v>
                </c:pt>
                <c:pt idx="3">
                  <c:v>3782</c:v>
                </c:pt>
                <c:pt idx="4">
                  <c:v>5972</c:v>
                </c:pt>
                <c:pt idx="5">
                  <c:v>7590</c:v>
                </c:pt>
                <c:pt idx="6">
                  <c:v>6346</c:v>
                </c:pt>
                <c:pt idx="7">
                  <c:v>6562</c:v>
                </c:pt>
                <c:pt idx="8">
                  <c:v>6004</c:v>
                </c:pt>
                <c:pt idx="9">
                  <c:v>4784</c:v>
                </c:pt>
                <c:pt idx="10">
                  <c:v>5109</c:v>
                </c:pt>
                <c:pt idx="11">
                  <c:v>7854</c:v>
                </c:pt>
                <c:pt idx="12">
                  <c:v>8181</c:v>
                </c:pt>
                <c:pt idx="13">
                  <c:v>8091</c:v>
                </c:pt>
                <c:pt idx="14">
                  <c:v>8152</c:v>
                </c:pt>
                <c:pt idx="15">
                  <c:v>8295</c:v>
                </c:pt>
                <c:pt idx="16">
                  <c:v>6055</c:v>
                </c:pt>
                <c:pt idx="17">
                  <c:v>6179</c:v>
                </c:pt>
                <c:pt idx="18">
                  <c:v>7635</c:v>
                </c:pt>
                <c:pt idx="19">
                  <c:v>7448</c:v>
                </c:pt>
                <c:pt idx="20">
                  <c:v>7272</c:v>
                </c:pt>
                <c:pt idx="21">
                  <c:v>7704</c:v>
                </c:pt>
                <c:pt idx="22">
                  <c:v>8551</c:v>
                </c:pt>
                <c:pt idx="23">
                  <c:v>8312</c:v>
                </c:pt>
                <c:pt idx="24">
                  <c:v>8508</c:v>
                </c:pt>
                <c:pt idx="25">
                  <c:v>13038</c:v>
                </c:pt>
                <c:pt idx="26">
                  <c:v>10101</c:v>
                </c:pt>
                <c:pt idx="27">
                  <c:v>12218</c:v>
                </c:pt>
                <c:pt idx="28">
                  <c:v>11863</c:v>
                </c:pt>
                <c:pt idx="29">
                  <c:v>20536</c:v>
                </c:pt>
                <c:pt idx="30">
                  <c:v>15951</c:v>
                </c:pt>
                <c:pt idx="31">
                  <c:v>18384</c:v>
                </c:pt>
                <c:pt idx="32">
                  <c:v>14517</c:v>
                </c:pt>
                <c:pt idx="33">
                  <c:v>13134</c:v>
                </c:pt>
                <c:pt idx="34">
                  <c:v>13957</c:v>
                </c:pt>
                <c:pt idx="35">
                  <c:v>20473</c:v>
                </c:pt>
                <c:pt idx="36">
                  <c:v>17050</c:v>
                </c:pt>
                <c:pt idx="37">
                  <c:v>19251</c:v>
                </c:pt>
                <c:pt idx="38">
                  <c:v>21926</c:v>
                </c:pt>
                <c:pt idx="39">
                  <c:v>24737</c:v>
                </c:pt>
                <c:pt idx="40">
                  <c:v>21082</c:v>
                </c:pt>
                <c:pt idx="41">
                  <c:v>10800</c:v>
                </c:pt>
              </c:numCache>
            </c:numRef>
          </c:val>
          <c:smooth val="0"/>
        </c:ser>
        <c:dLbls>
          <c:showLegendKey val="0"/>
          <c:showVal val="0"/>
          <c:showCatName val="0"/>
          <c:showSerName val="0"/>
          <c:showPercent val="0"/>
          <c:showBubbleSize val="0"/>
        </c:dLbls>
        <c:marker val="1"/>
        <c:smooth val="0"/>
        <c:axId val="448557952"/>
        <c:axId val="448556776"/>
      </c:lineChart>
      <c:catAx>
        <c:axId val="448555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s-MX"/>
          </a:p>
        </c:txPr>
        <c:crossAx val="448555992"/>
        <c:crosses val="autoZero"/>
        <c:auto val="1"/>
        <c:lblAlgn val="ctr"/>
        <c:lblOffset val="100"/>
        <c:noMultiLvlLbl val="0"/>
      </c:catAx>
      <c:valAx>
        <c:axId val="4485559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448555208"/>
        <c:crosses val="autoZero"/>
        <c:crossBetween val="between"/>
      </c:valAx>
      <c:valAx>
        <c:axId val="448556776"/>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448557952"/>
        <c:crosses val="max"/>
        <c:crossBetween val="between"/>
      </c:valAx>
      <c:catAx>
        <c:axId val="448557952"/>
        <c:scaling>
          <c:orientation val="minMax"/>
        </c:scaling>
        <c:delete val="1"/>
        <c:axPos val="b"/>
        <c:numFmt formatCode="General" sourceLinked="1"/>
        <c:majorTickMark val="out"/>
        <c:minorTickMark val="none"/>
        <c:tickLblPos val="nextTo"/>
        <c:crossAx val="448556776"/>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sz="1600" b="0" i="0" baseline="0">
                <a:effectLst/>
              </a:rPr>
              <a:t>Producción de registros para PERIÓDICA y número analistas </a:t>
            </a:r>
            <a:endParaRPr lang="es-MX" sz="1200">
              <a:effectLst/>
            </a:endParaRPr>
          </a:p>
          <a:p>
            <a:pPr>
              <a:defRPr/>
            </a:pPr>
            <a:r>
              <a:rPr lang="es-MX" sz="1200" b="0" i="0" baseline="0">
                <a:effectLst/>
              </a:rPr>
              <a:t>(divididos por: Académicos con plaza, honorarios y servicio social, datos a partir de 1998)</a:t>
            </a:r>
            <a:endParaRPr lang="es-MX" sz="1050">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barChart>
        <c:barDir val="col"/>
        <c:grouping val="stacked"/>
        <c:varyColors val="0"/>
        <c:ser>
          <c:idx val="1"/>
          <c:order val="1"/>
          <c:tx>
            <c:strRef>
              <c:f>'Stats PERIÓDICA'!$P$6</c:f>
              <c:strCache>
                <c:ptCount val="1"/>
                <c:pt idx="0">
                  <c:v>Académicos</c:v>
                </c:pt>
              </c:strCache>
            </c:strRef>
          </c:tx>
          <c:spPr>
            <a:solidFill>
              <a:srgbClr val="92D050"/>
            </a:solidFill>
            <a:ln>
              <a:noFill/>
            </a:ln>
            <a:effectLst>
              <a:outerShdw blurRad="50800" dist="50800" dir="5400000" algn="ctr" rotWithShape="0">
                <a:srgbClr val="92D050"/>
              </a:outerShdw>
            </a:effectLst>
          </c:spPr>
          <c:invertIfNegative val="0"/>
          <c:dLbls>
            <c:dLbl>
              <c:idx val="20"/>
              <c:layout>
                <c:manualLayout>
                  <c:x val="-1.2245379273625313E-3"/>
                  <c:y val="-7.400028240527721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1"/>
              <c:layout>
                <c:manualLayout>
                  <c:x val="0"/>
                  <c:y val="-0.10360039536738809"/>
                </c:manualLayout>
              </c:layout>
              <c:showLegendKey val="0"/>
              <c:showVal val="1"/>
              <c:showCatName val="0"/>
              <c:showSerName val="0"/>
              <c:showPercent val="0"/>
              <c:showBubbleSize val="0"/>
              <c:extLst>
                <c:ext xmlns:c15="http://schemas.microsoft.com/office/drawing/2012/chart" uri="{CE6537A1-D6FC-4f65-9D91-7224C49458BB}">
                  <c15:layout/>
                </c:ext>
              </c:extLst>
            </c:dLbl>
            <c:dLbl>
              <c:idx val="22"/>
              <c:layout>
                <c:manualLayout>
                  <c:x val="-8.9798410647683032E-17"/>
                  <c:y val="-0.106067071447564"/>
                </c:manualLayout>
              </c:layout>
              <c:showLegendKey val="0"/>
              <c:showVal val="1"/>
              <c:showCatName val="0"/>
              <c:showSerName val="0"/>
              <c:showPercent val="0"/>
              <c:showBubbleSize val="0"/>
              <c:extLst>
                <c:ext xmlns:c15="http://schemas.microsoft.com/office/drawing/2012/chart" uri="{CE6537A1-D6FC-4f65-9D91-7224C49458BB}">
                  <c15:layout/>
                </c:ext>
              </c:extLst>
            </c:dLbl>
            <c:dLbl>
              <c:idx val="23"/>
              <c:layout>
                <c:manualLayout>
                  <c:x val="0"/>
                  <c:y val="-0.14060053657002669"/>
                </c:manualLayout>
              </c:layout>
              <c:showLegendKey val="0"/>
              <c:showVal val="1"/>
              <c:showCatName val="0"/>
              <c:showSerName val="0"/>
              <c:showPercent val="0"/>
              <c:showBubbleSize val="0"/>
              <c:extLst>
                <c:ext xmlns:c15="http://schemas.microsoft.com/office/drawing/2012/chart" uri="{CE6537A1-D6FC-4f65-9D91-7224C49458BB}">
                  <c15:layout/>
                </c:ext>
              </c:extLst>
            </c:dLbl>
            <c:dLbl>
              <c:idx val="24"/>
              <c:layout>
                <c:manualLayout>
                  <c:x val="0"/>
                  <c:y val="-0.14060053657002669"/>
                </c:manualLayout>
              </c:layout>
              <c:showLegendKey val="0"/>
              <c:showVal val="1"/>
              <c:showCatName val="0"/>
              <c:showSerName val="0"/>
              <c:showPercent val="0"/>
              <c:showBubbleSize val="0"/>
              <c:extLst>
                <c:ext xmlns:c15="http://schemas.microsoft.com/office/drawing/2012/chart" uri="{CE6537A1-D6FC-4f65-9D91-7224C49458BB}">
                  <c15:layout/>
                </c:ext>
              </c:extLst>
            </c:dLbl>
            <c:dLbl>
              <c:idx val="25"/>
              <c:layout>
                <c:manualLayout>
                  <c:x val="0"/>
                  <c:y val="-0.13566718440967498"/>
                </c:manualLayout>
              </c:layout>
              <c:showLegendKey val="0"/>
              <c:showVal val="1"/>
              <c:showCatName val="0"/>
              <c:showSerName val="0"/>
              <c:showPercent val="0"/>
              <c:showBubbleSize val="0"/>
              <c:extLst>
                <c:ext xmlns:c15="http://schemas.microsoft.com/office/drawing/2012/chart" uri="{CE6537A1-D6FC-4f65-9D91-7224C49458BB}">
                  <c15:layout/>
                </c:ext>
              </c:extLst>
            </c:dLbl>
            <c:dLbl>
              <c:idx val="26"/>
              <c:layout>
                <c:manualLayout>
                  <c:x val="-8.9798410647683032E-17"/>
                  <c:y val="-0.20226743857442436"/>
                </c:manualLayout>
              </c:layout>
              <c:showLegendKey val="0"/>
              <c:showVal val="1"/>
              <c:showCatName val="0"/>
              <c:showSerName val="0"/>
              <c:showPercent val="0"/>
              <c:showBubbleSize val="0"/>
              <c:extLst>
                <c:ext xmlns:c15="http://schemas.microsoft.com/office/drawing/2012/chart" uri="{CE6537A1-D6FC-4f65-9D91-7224C49458BB}">
                  <c15:layout/>
                </c:ext>
              </c:extLst>
            </c:dLbl>
            <c:dLbl>
              <c:idx val="27"/>
              <c:layout>
                <c:manualLayout>
                  <c:x val="-8.9798410647683032E-17"/>
                  <c:y val="-0.13813386048985088"/>
                </c:manualLayout>
              </c:layout>
              <c:showLegendKey val="0"/>
              <c:showVal val="1"/>
              <c:showCatName val="0"/>
              <c:showSerName val="0"/>
              <c:showPercent val="0"/>
              <c:showBubbleSize val="0"/>
              <c:extLst>
                <c:ext xmlns:c15="http://schemas.microsoft.com/office/drawing/2012/chart" uri="{CE6537A1-D6FC-4f65-9D91-7224C49458BB}">
                  <c15:layout/>
                </c:ext>
              </c:extLst>
            </c:dLbl>
            <c:dLbl>
              <c:idx val="28"/>
              <c:layout>
                <c:manualLayout>
                  <c:x val="-8.9798410647683032E-17"/>
                  <c:y val="-0.13566718440967498"/>
                </c:manualLayout>
              </c:layout>
              <c:showLegendKey val="0"/>
              <c:showVal val="1"/>
              <c:showCatName val="0"/>
              <c:showSerName val="0"/>
              <c:showPercent val="0"/>
              <c:showBubbleSize val="0"/>
              <c:extLst>
                <c:ext xmlns:c15="http://schemas.microsoft.com/office/drawing/2012/chart" uri="{CE6537A1-D6FC-4f65-9D91-7224C49458BB}">
                  <c15:layout/>
                </c:ext>
              </c:extLst>
            </c:dLbl>
            <c:dLbl>
              <c:idx val="29"/>
              <c:layout>
                <c:manualLayout>
                  <c:x val="-1.2245379273625313E-3"/>
                  <c:y val="-0.1356671844096749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0"/>
              <c:layout>
                <c:manualLayout>
                  <c:x val="0"/>
                  <c:y val="-0.14060053657002669"/>
                </c:manualLayout>
              </c:layout>
              <c:showLegendKey val="0"/>
              <c:showVal val="1"/>
              <c:showCatName val="0"/>
              <c:showSerName val="0"/>
              <c:showPercent val="0"/>
              <c:showBubbleSize val="0"/>
              <c:extLst>
                <c:ext xmlns:c15="http://schemas.microsoft.com/office/drawing/2012/chart" uri="{CE6537A1-D6FC-4f65-9D91-7224C49458BB}">
                  <c15:layout/>
                </c:ext>
              </c:extLst>
            </c:dLbl>
            <c:dLbl>
              <c:idx val="31"/>
              <c:layout>
                <c:manualLayout>
                  <c:x val="0"/>
                  <c:y val="-0.1356671844096749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2"/>
              <c:layout>
                <c:manualLayout>
                  <c:x val="-8.9798410647683032E-17"/>
                  <c:y val="-0.1356671844096749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3"/>
              <c:layout>
                <c:manualLayout>
                  <c:x val="0"/>
                  <c:y val="-0.1356671844096749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4"/>
              <c:layout>
                <c:manualLayout>
                  <c:x val="0"/>
                  <c:y val="-0.1356671844096749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5"/>
              <c:layout>
                <c:manualLayout>
                  <c:x val="1.2245379273625313E-3"/>
                  <c:y val="-0.10360039536738809"/>
                </c:manualLayout>
              </c:layout>
              <c:showLegendKey val="0"/>
              <c:showVal val="1"/>
              <c:showCatName val="0"/>
              <c:showSerName val="0"/>
              <c:showPercent val="0"/>
              <c:showBubbleSize val="0"/>
              <c:extLst>
                <c:ext xmlns:c15="http://schemas.microsoft.com/office/drawing/2012/chart" uri="{CE6537A1-D6FC-4f65-9D91-7224C49458BB}">
                  <c15:layout/>
                </c:ext>
              </c:extLst>
            </c:dLbl>
            <c:dLbl>
              <c:idx val="36"/>
              <c:layout>
                <c:manualLayout>
                  <c:x val="-1.2245379273627111E-3"/>
                  <c:y val="-0.10360039536738809"/>
                </c:manualLayout>
              </c:layout>
              <c:showLegendKey val="0"/>
              <c:showVal val="1"/>
              <c:showCatName val="0"/>
              <c:showSerName val="0"/>
              <c:showPercent val="0"/>
              <c:showBubbleSize val="0"/>
              <c:extLst>
                <c:ext xmlns:c15="http://schemas.microsoft.com/office/drawing/2012/chart" uri="{CE6537A1-D6FC-4f65-9D91-7224C49458BB}">
                  <c15:layout/>
                </c:ext>
              </c:extLst>
            </c:dLbl>
            <c:dLbl>
              <c:idx val="37"/>
              <c:layout>
                <c:manualLayout>
                  <c:x val="-1.7959682129536606E-16"/>
                  <c:y val="-0.106067071447564"/>
                </c:manualLayout>
              </c:layout>
              <c:showLegendKey val="0"/>
              <c:showVal val="1"/>
              <c:showCatName val="0"/>
              <c:showSerName val="0"/>
              <c:showPercent val="0"/>
              <c:showBubbleSize val="0"/>
              <c:extLst>
                <c:ext xmlns:c15="http://schemas.microsoft.com/office/drawing/2012/chart" uri="{CE6537A1-D6FC-4f65-9D91-7224C49458BB}">
                  <c15:layout/>
                </c:ext>
              </c:extLst>
            </c:dLbl>
            <c:dLbl>
              <c:idx val="38"/>
              <c:layout>
                <c:manualLayout>
                  <c:x val="0"/>
                  <c:y val="-0.106067071447564"/>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'Stats PERIÓDICA'!$N$7:$N$45</c:f>
              <c:strCache>
                <c:ptCount val="39"/>
                <c:pt idx="0">
                  <c:v>1978</c:v>
                </c:pt>
                <c:pt idx="1">
                  <c:v>1979</c:v>
                </c:pt>
                <c:pt idx="2">
                  <c:v>1980</c:v>
                </c:pt>
                <c:pt idx="3">
                  <c:v>1981</c:v>
                </c:pt>
                <c:pt idx="4">
                  <c:v>1982</c:v>
                </c:pt>
                <c:pt idx="5">
                  <c:v>1983</c:v>
                </c:pt>
                <c:pt idx="6">
                  <c:v>1984</c:v>
                </c:pt>
                <c:pt idx="7">
                  <c:v>1985</c:v>
                </c:pt>
                <c:pt idx="8">
                  <c:v>1986</c:v>
                </c:pt>
                <c:pt idx="9">
                  <c:v>1987</c:v>
                </c:pt>
                <c:pt idx="10">
                  <c:v>1988</c:v>
                </c:pt>
                <c:pt idx="11">
                  <c:v>1989</c:v>
                </c:pt>
                <c:pt idx="12">
                  <c:v>1990</c:v>
                </c:pt>
                <c:pt idx="13">
                  <c:v>1991</c:v>
                </c:pt>
                <c:pt idx="14">
                  <c:v>1992</c:v>
                </c:pt>
                <c:pt idx="15">
                  <c:v>1993</c:v>
                </c:pt>
                <c:pt idx="16">
                  <c:v>1994</c:v>
                </c:pt>
                <c:pt idx="17">
                  <c:v>1995</c:v>
                </c:pt>
                <c:pt idx="18">
                  <c:v>1996</c:v>
                </c:pt>
                <c:pt idx="19">
                  <c:v>1997</c:v>
                </c:pt>
                <c:pt idx="20">
                  <c:v>1998</c:v>
                </c:pt>
                <c:pt idx="21">
                  <c:v>1999</c:v>
                </c:pt>
                <c:pt idx="22">
                  <c:v>2000</c:v>
                </c:pt>
                <c:pt idx="23">
                  <c:v>2001</c:v>
                </c:pt>
                <c:pt idx="24">
                  <c:v>2002</c:v>
                </c:pt>
                <c:pt idx="25">
                  <c:v>2003</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2016 junio</c:v>
                </c:pt>
              </c:strCache>
            </c:strRef>
          </c:cat>
          <c:val>
            <c:numRef>
              <c:f>'Stats PERIÓDICA'!$P$7:$P$45</c:f>
              <c:numCache>
                <c:formatCode>General</c:formatCode>
                <c:ptCount val="39"/>
                <c:pt idx="20" formatCode="#,##0">
                  <c:v>3</c:v>
                </c:pt>
                <c:pt idx="21" formatCode="#,##0">
                  <c:v>4</c:v>
                </c:pt>
                <c:pt idx="22" formatCode="#,##0">
                  <c:v>4</c:v>
                </c:pt>
                <c:pt idx="23" formatCode="#,##0">
                  <c:v>5</c:v>
                </c:pt>
                <c:pt idx="24" formatCode="#,##0">
                  <c:v>5</c:v>
                </c:pt>
                <c:pt idx="25" formatCode="#,##0">
                  <c:v>5</c:v>
                </c:pt>
                <c:pt idx="26" formatCode="#,##0">
                  <c:v>7</c:v>
                </c:pt>
                <c:pt idx="27" formatCode="#,##0">
                  <c:v>5</c:v>
                </c:pt>
                <c:pt idx="28" formatCode="#,##0">
                  <c:v>5</c:v>
                </c:pt>
                <c:pt idx="29" formatCode="#,##0">
                  <c:v>5</c:v>
                </c:pt>
                <c:pt idx="30" formatCode="#,##0">
                  <c:v>5</c:v>
                </c:pt>
                <c:pt idx="31" formatCode="#,##0">
                  <c:v>5</c:v>
                </c:pt>
                <c:pt idx="32" formatCode="#,##0">
                  <c:v>5</c:v>
                </c:pt>
                <c:pt idx="33" formatCode="#,##0">
                  <c:v>5</c:v>
                </c:pt>
                <c:pt idx="34" formatCode="#,##0">
                  <c:v>5</c:v>
                </c:pt>
                <c:pt idx="35" formatCode="#,##0">
                  <c:v>4</c:v>
                </c:pt>
                <c:pt idx="36" formatCode="#,##0">
                  <c:v>4</c:v>
                </c:pt>
                <c:pt idx="37" formatCode="#,##0">
                  <c:v>4</c:v>
                </c:pt>
                <c:pt idx="38" formatCode="#,##0">
                  <c:v>4</c:v>
                </c:pt>
              </c:numCache>
            </c:numRef>
          </c:val>
        </c:ser>
        <c:ser>
          <c:idx val="2"/>
          <c:order val="2"/>
          <c:tx>
            <c:strRef>
              <c:f>'Stats PERIÓDICA'!$Q$6</c:f>
              <c:strCache>
                <c:ptCount val="1"/>
                <c:pt idx="0">
                  <c:v>Honorarios</c:v>
                </c:pt>
              </c:strCache>
            </c:strRef>
          </c:tx>
          <c:spPr>
            <a:solidFill>
              <a:schemeClr val="accent3"/>
            </a:solidFill>
            <a:ln>
              <a:noFill/>
            </a:ln>
            <a:effectLst/>
          </c:spPr>
          <c:invertIfNegative val="0"/>
          <c:dLbls>
            <c:dLbl>
              <c:idx val="30"/>
              <c:delete val="1"/>
              <c:extLst>
                <c:ext xmlns:c15="http://schemas.microsoft.com/office/drawing/2012/chart" uri="{CE6537A1-D6FC-4f65-9D91-7224C49458BB}"/>
              </c:extLst>
            </c:dLbl>
            <c:dLbl>
              <c:idx val="31"/>
              <c:delete val="1"/>
              <c:extLst>
                <c:ext xmlns:c15="http://schemas.microsoft.com/office/drawing/2012/chart" uri="{CE6537A1-D6FC-4f65-9D91-7224C49458BB}"/>
              </c:extLst>
            </c:dLbl>
            <c:dLbl>
              <c:idx val="32"/>
              <c:delete val="1"/>
              <c:extLst>
                <c:ext xmlns:c15="http://schemas.microsoft.com/office/drawing/2012/chart" uri="{CE6537A1-D6FC-4f65-9D91-7224C49458BB}"/>
              </c:extLst>
            </c:dLbl>
            <c:dLbl>
              <c:idx val="33"/>
              <c:delete val="1"/>
              <c:extLst>
                <c:ext xmlns:c15="http://schemas.microsoft.com/office/drawing/2012/chart" uri="{CE6537A1-D6FC-4f65-9D91-7224C49458BB}"/>
              </c:extLst>
            </c:dLbl>
            <c:dLbl>
              <c:idx val="34"/>
              <c:delete val="1"/>
              <c:extLst>
                <c:ext xmlns:c15="http://schemas.microsoft.com/office/drawing/2012/chart" uri="{CE6537A1-D6FC-4f65-9D91-7224C49458BB}"/>
              </c:extLst>
            </c:dLbl>
            <c:dLbl>
              <c:idx val="35"/>
              <c:delete val="1"/>
              <c:extLst>
                <c:ext xmlns:c15="http://schemas.microsoft.com/office/drawing/2012/chart" uri="{CE6537A1-D6FC-4f65-9D91-7224C49458BB}"/>
              </c:extLst>
            </c:dLbl>
            <c:dLbl>
              <c:idx val="36"/>
              <c:delete val="1"/>
              <c:extLst>
                <c:ext xmlns:c15="http://schemas.microsoft.com/office/drawing/2012/chart" uri="{CE6537A1-D6FC-4f65-9D91-7224C49458BB}"/>
              </c:extLst>
            </c:dLbl>
            <c:dLbl>
              <c:idx val="37"/>
              <c:delete val="1"/>
              <c:extLst>
                <c:ext xmlns:c15="http://schemas.microsoft.com/office/drawing/2012/chart" uri="{CE6537A1-D6FC-4f65-9D91-7224C49458BB}"/>
              </c:extLst>
            </c:dLbl>
            <c:dLbl>
              <c:idx val="38"/>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'Stats PERIÓDICA'!$N$7:$N$45</c:f>
              <c:strCache>
                <c:ptCount val="39"/>
                <c:pt idx="0">
                  <c:v>1978</c:v>
                </c:pt>
                <c:pt idx="1">
                  <c:v>1979</c:v>
                </c:pt>
                <c:pt idx="2">
                  <c:v>1980</c:v>
                </c:pt>
                <c:pt idx="3">
                  <c:v>1981</c:v>
                </c:pt>
                <c:pt idx="4">
                  <c:v>1982</c:v>
                </c:pt>
                <c:pt idx="5">
                  <c:v>1983</c:v>
                </c:pt>
                <c:pt idx="6">
                  <c:v>1984</c:v>
                </c:pt>
                <c:pt idx="7">
                  <c:v>1985</c:v>
                </c:pt>
                <c:pt idx="8">
                  <c:v>1986</c:v>
                </c:pt>
                <c:pt idx="9">
                  <c:v>1987</c:v>
                </c:pt>
                <c:pt idx="10">
                  <c:v>1988</c:v>
                </c:pt>
                <c:pt idx="11">
                  <c:v>1989</c:v>
                </c:pt>
                <c:pt idx="12">
                  <c:v>1990</c:v>
                </c:pt>
                <c:pt idx="13">
                  <c:v>1991</c:v>
                </c:pt>
                <c:pt idx="14">
                  <c:v>1992</c:v>
                </c:pt>
                <c:pt idx="15">
                  <c:v>1993</c:v>
                </c:pt>
                <c:pt idx="16">
                  <c:v>1994</c:v>
                </c:pt>
                <c:pt idx="17">
                  <c:v>1995</c:v>
                </c:pt>
                <c:pt idx="18">
                  <c:v>1996</c:v>
                </c:pt>
                <c:pt idx="19">
                  <c:v>1997</c:v>
                </c:pt>
                <c:pt idx="20">
                  <c:v>1998</c:v>
                </c:pt>
                <c:pt idx="21">
                  <c:v>1999</c:v>
                </c:pt>
                <c:pt idx="22">
                  <c:v>2000</c:v>
                </c:pt>
                <c:pt idx="23">
                  <c:v>2001</c:v>
                </c:pt>
                <c:pt idx="24">
                  <c:v>2002</c:v>
                </c:pt>
                <c:pt idx="25">
                  <c:v>2003</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2016 junio</c:v>
                </c:pt>
              </c:strCache>
            </c:strRef>
          </c:cat>
          <c:val>
            <c:numRef>
              <c:f>'Stats PERIÓDICA'!$Q$7:$Q$45</c:f>
              <c:numCache>
                <c:formatCode>General</c:formatCode>
                <c:ptCount val="39"/>
                <c:pt idx="20" formatCode="#,##0">
                  <c:v>3</c:v>
                </c:pt>
                <c:pt idx="21" formatCode="#,##0">
                  <c:v>3</c:v>
                </c:pt>
                <c:pt idx="22" formatCode="#,##0">
                  <c:v>3</c:v>
                </c:pt>
                <c:pt idx="23" formatCode="#,##0">
                  <c:v>3</c:v>
                </c:pt>
                <c:pt idx="24" formatCode="#,##0">
                  <c:v>4</c:v>
                </c:pt>
                <c:pt idx="25" formatCode="#,##0">
                  <c:v>3</c:v>
                </c:pt>
                <c:pt idx="26" formatCode="#,##0">
                  <c:v>2</c:v>
                </c:pt>
                <c:pt idx="27" formatCode="#,##0">
                  <c:v>1</c:v>
                </c:pt>
                <c:pt idx="28" formatCode="#,##0">
                  <c:v>1</c:v>
                </c:pt>
                <c:pt idx="29" formatCode="#,##0">
                  <c:v>1</c:v>
                </c:pt>
                <c:pt idx="30" formatCode="#,##0">
                  <c:v>0</c:v>
                </c:pt>
                <c:pt idx="31" formatCode="#,##0">
                  <c:v>0</c:v>
                </c:pt>
                <c:pt idx="32" formatCode="#,##0">
                  <c:v>0</c:v>
                </c:pt>
                <c:pt idx="33" formatCode="#,##0">
                  <c:v>0</c:v>
                </c:pt>
                <c:pt idx="34" formatCode="#,##0">
                  <c:v>0</c:v>
                </c:pt>
                <c:pt idx="35" formatCode="#,##0">
                  <c:v>0</c:v>
                </c:pt>
                <c:pt idx="36" formatCode="#,##0">
                  <c:v>0</c:v>
                </c:pt>
                <c:pt idx="37" formatCode="#,##0">
                  <c:v>0</c:v>
                </c:pt>
                <c:pt idx="38" formatCode="#,##0">
                  <c:v>0</c:v>
                </c:pt>
              </c:numCache>
            </c:numRef>
          </c:val>
        </c:ser>
        <c:ser>
          <c:idx val="3"/>
          <c:order val="3"/>
          <c:tx>
            <c:strRef>
              <c:f>'Stats PERIÓDICA'!$R$6</c:f>
              <c:strCache>
                <c:ptCount val="1"/>
                <c:pt idx="0">
                  <c:v>Servicio Social</c:v>
                </c:pt>
              </c:strCache>
            </c:strRef>
          </c:tx>
          <c:spPr>
            <a:solidFill>
              <a:schemeClr val="accent4"/>
            </a:solidFill>
            <a:ln>
              <a:noFill/>
            </a:ln>
            <a:effectLst/>
          </c:spPr>
          <c:invertIfNegative val="0"/>
          <c:dLbls>
            <c:dLbl>
              <c:idx val="20"/>
              <c:delete val="1"/>
              <c:extLst>
                <c:ext xmlns:c15="http://schemas.microsoft.com/office/drawing/2012/chart" uri="{CE6537A1-D6FC-4f65-9D91-7224C49458BB}"/>
              </c:extLst>
            </c:dLbl>
            <c:dLbl>
              <c:idx val="21"/>
              <c:delete val="1"/>
              <c:extLst>
                <c:ext xmlns:c15="http://schemas.microsoft.com/office/drawing/2012/chart" uri="{CE6537A1-D6FC-4f65-9D91-7224C49458BB}"/>
              </c:extLst>
            </c:dLbl>
            <c:dLbl>
              <c:idx val="22"/>
              <c:delete val="1"/>
              <c:extLst>
                <c:ext xmlns:c15="http://schemas.microsoft.com/office/drawing/2012/chart" uri="{CE6537A1-D6FC-4f65-9D91-7224C49458BB}"/>
              </c:extLst>
            </c:dLbl>
            <c:dLbl>
              <c:idx val="23"/>
              <c:delete val="1"/>
              <c:extLst>
                <c:ext xmlns:c15="http://schemas.microsoft.com/office/drawing/2012/chart" uri="{CE6537A1-D6FC-4f65-9D91-7224C49458BB}"/>
              </c:extLst>
            </c:dLbl>
            <c:dLbl>
              <c:idx val="24"/>
              <c:delete val="1"/>
              <c:extLst>
                <c:ext xmlns:c15="http://schemas.microsoft.com/office/drawing/2012/chart" uri="{CE6537A1-D6FC-4f65-9D91-7224C49458BB}"/>
              </c:extLst>
            </c:dLbl>
            <c:dLbl>
              <c:idx val="25"/>
              <c:delete val="1"/>
              <c:extLst>
                <c:ext xmlns:c15="http://schemas.microsoft.com/office/drawing/2012/chart" uri="{CE6537A1-D6FC-4f65-9D91-7224C49458BB}"/>
              </c:extLst>
            </c:dLbl>
            <c:dLbl>
              <c:idx val="26"/>
              <c:delete val="1"/>
              <c:extLst>
                <c:ext xmlns:c15="http://schemas.microsoft.com/office/drawing/2012/chart" uri="{CE6537A1-D6FC-4f65-9D91-7224C49458BB}"/>
              </c:extLst>
            </c:dLbl>
            <c:dLbl>
              <c:idx val="27"/>
              <c:delete val="1"/>
              <c:extLst>
                <c:ext xmlns:c15="http://schemas.microsoft.com/office/drawing/2012/chart" uri="{CE6537A1-D6FC-4f65-9D91-7224C49458BB}"/>
              </c:extLst>
            </c:dLbl>
            <c:dLbl>
              <c:idx val="28"/>
              <c:delete val="1"/>
              <c:extLst>
                <c:ext xmlns:c15="http://schemas.microsoft.com/office/drawing/2012/chart" uri="{CE6537A1-D6FC-4f65-9D91-7224C49458BB}"/>
              </c:extLst>
            </c:dLbl>
            <c:dLbl>
              <c:idx val="29"/>
              <c:delete val="1"/>
              <c:extLst>
                <c:ext xmlns:c15="http://schemas.microsoft.com/office/drawing/2012/chart" uri="{CE6537A1-D6FC-4f65-9D91-7224C49458BB}"/>
              </c:extLst>
            </c:dLbl>
            <c:dLbl>
              <c:idx val="34"/>
              <c:delete val="1"/>
              <c:extLst>
                <c:ext xmlns:c15="http://schemas.microsoft.com/office/drawing/2012/chart" uri="{CE6537A1-D6FC-4f65-9D91-7224C49458BB}"/>
              </c:extLst>
            </c:dLbl>
            <c:dLbl>
              <c:idx val="35"/>
              <c:delete val="1"/>
              <c:extLst>
                <c:ext xmlns:c15="http://schemas.microsoft.com/office/drawing/2012/chart" uri="{CE6537A1-D6FC-4f65-9D91-7224C49458BB}"/>
              </c:extLst>
            </c:dLbl>
            <c:dLbl>
              <c:idx val="36"/>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'Stats PERIÓDICA'!$N$7:$N$45</c:f>
              <c:strCache>
                <c:ptCount val="39"/>
                <c:pt idx="0">
                  <c:v>1978</c:v>
                </c:pt>
                <c:pt idx="1">
                  <c:v>1979</c:v>
                </c:pt>
                <c:pt idx="2">
                  <c:v>1980</c:v>
                </c:pt>
                <c:pt idx="3">
                  <c:v>1981</c:v>
                </c:pt>
                <c:pt idx="4">
                  <c:v>1982</c:v>
                </c:pt>
                <c:pt idx="5">
                  <c:v>1983</c:v>
                </c:pt>
                <c:pt idx="6">
                  <c:v>1984</c:v>
                </c:pt>
                <c:pt idx="7">
                  <c:v>1985</c:v>
                </c:pt>
                <c:pt idx="8">
                  <c:v>1986</c:v>
                </c:pt>
                <c:pt idx="9">
                  <c:v>1987</c:v>
                </c:pt>
                <c:pt idx="10">
                  <c:v>1988</c:v>
                </c:pt>
                <c:pt idx="11">
                  <c:v>1989</c:v>
                </c:pt>
                <c:pt idx="12">
                  <c:v>1990</c:v>
                </c:pt>
                <c:pt idx="13">
                  <c:v>1991</c:v>
                </c:pt>
                <c:pt idx="14">
                  <c:v>1992</c:v>
                </c:pt>
                <c:pt idx="15">
                  <c:v>1993</c:v>
                </c:pt>
                <c:pt idx="16">
                  <c:v>1994</c:v>
                </c:pt>
                <c:pt idx="17">
                  <c:v>1995</c:v>
                </c:pt>
                <c:pt idx="18">
                  <c:v>1996</c:v>
                </c:pt>
                <c:pt idx="19">
                  <c:v>1997</c:v>
                </c:pt>
                <c:pt idx="20">
                  <c:v>1998</c:v>
                </c:pt>
                <c:pt idx="21">
                  <c:v>1999</c:v>
                </c:pt>
                <c:pt idx="22">
                  <c:v>2000</c:v>
                </c:pt>
                <c:pt idx="23">
                  <c:v>2001</c:v>
                </c:pt>
                <c:pt idx="24">
                  <c:v>2002</c:v>
                </c:pt>
                <c:pt idx="25">
                  <c:v>2003</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2016 junio</c:v>
                </c:pt>
              </c:strCache>
            </c:strRef>
          </c:cat>
          <c:val>
            <c:numRef>
              <c:f>'Stats PERIÓDICA'!$R$7:$R$45</c:f>
              <c:numCache>
                <c:formatCode>General</c:formatCode>
                <c:ptCount val="39"/>
                <c:pt idx="20" formatCode="#,##0">
                  <c:v>0</c:v>
                </c:pt>
                <c:pt idx="21" formatCode="#,##0">
                  <c:v>0</c:v>
                </c:pt>
                <c:pt idx="22" formatCode="#,##0">
                  <c:v>0</c:v>
                </c:pt>
                <c:pt idx="23" formatCode="#,##0">
                  <c:v>0</c:v>
                </c:pt>
                <c:pt idx="24" formatCode="#,##0">
                  <c:v>0</c:v>
                </c:pt>
                <c:pt idx="25" formatCode="#,##0">
                  <c:v>0</c:v>
                </c:pt>
                <c:pt idx="26" formatCode="#,##0">
                  <c:v>0</c:v>
                </c:pt>
                <c:pt idx="27" formatCode="#,##0">
                  <c:v>0</c:v>
                </c:pt>
                <c:pt idx="28" formatCode="#,##0">
                  <c:v>0</c:v>
                </c:pt>
                <c:pt idx="29" formatCode="#,##0">
                  <c:v>0</c:v>
                </c:pt>
                <c:pt idx="30" formatCode="#,##0">
                  <c:v>1</c:v>
                </c:pt>
                <c:pt idx="31" formatCode="#,##0">
                  <c:v>1</c:v>
                </c:pt>
                <c:pt idx="32" formatCode="#,##0">
                  <c:v>1</c:v>
                </c:pt>
                <c:pt idx="33" formatCode="#,##0">
                  <c:v>1</c:v>
                </c:pt>
                <c:pt idx="34" formatCode="#,##0">
                  <c:v>0</c:v>
                </c:pt>
                <c:pt idx="35" formatCode="#,##0">
                  <c:v>0</c:v>
                </c:pt>
                <c:pt idx="36" formatCode="#,##0">
                  <c:v>0</c:v>
                </c:pt>
                <c:pt idx="37" formatCode="#,##0">
                  <c:v>4</c:v>
                </c:pt>
                <c:pt idx="38" formatCode="#,##0">
                  <c:v>1</c:v>
                </c:pt>
              </c:numCache>
            </c:numRef>
          </c:val>
        </c:ser>
        <c:dLbls>
          <c:showLegendKey val="0"/>
          <c:showVal val="0"/>
          <c:showCatName val="0"/>
          <c:showSerName val="0"/>
          <c:showPercent val="0"/>
          <c:showBubbleSize val="0"/>
        </c:dLbls>
        <c:gapWidth val="150"/>
        <c:overlap val="100"/>
        <c:axId val="448565400"/>
        <c:axId val="448565792"/>
      </c:barChart>
      <c:lineChart>
        <c:grouping val="standard"/>
        <c:varyColors val="0"/>
        <c:ser>
          <c:idx val="0"/>
          <c:order val="0"/>
          <c:tx>
            <c:strRef>
              <c:f>'Stats PERIÓDICA'!$O$6</c:f>
              <c:strCache>
                <c:ptCount val="1"/>
                <c:pt idx="0">
                  <c:v>Registros</c:v>
                </c:pt>
              </c:strCache>
            </c:strRef>
          </c:tx>
          <c:spPr>
            <a:ln w="28575" cap="rnd">
              <a:solidFill>
                <a:schemeClr val="accent1"/>
              </a:solidFill>
              <a:round/>
            </a:ln>
            <a:effectLst/>
          </c:spPr>
          <c:marker>
            <c:symbol val="none"/>
          </c:marker>
          <c:dLbls>
            <c:dLbl>
              <c:idx val="1"/>
              <c:layout>
                <c:manualLayout>
                  <c:x val="-2.4490758547250635E-2"/>
                  <c:y val="-9.8667043207036273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1.9592606837800515E-2"/>
                  <c:y val="-1.233338040087953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1.8368068910437969E-2"/>
                  <c:y val="2.220008472158307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8368068910437969E-2"/>
                  <c:y val="-1.233338040087962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4.8981517094501253E-3"/>
                  <c:y val="-9.8667043207036273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1.4694455128350378E-2"/>
                  <c:y val="1.7266732561231259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2.5715296474613205E-2"/>
                  <c:y val="-1.480005648105544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1.1020841346262782E-2"/>
                  <c:y val="-1.9733408641407348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2.4490758547251077E-3"/>
                  <c:y val="-2.713343688193497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4.8981517094501253E-3"/>
                  <c:y val="2.220008472158307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8.5717654915377639E-3"/>
                  <c:y val="-1.480005648105553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3"/>
              <c:layout>
                <c:manualLayout>
                  <c:x val="-1.8368068910437969E-2"/>
                  <c:y val="2.220008472158307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4"/>
              <c:layout>
                <c:manualLayout>
                  <c:x val="-4.8981517094501704E-3"/>
                  <c:y val="1.480005648105544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5"/>
              <c:layout>
                <c:manualLayout>
                  <c:x val="-2.0817144765163033E-2"/>
                  <c:y val="-1.480005648105553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6"/>
              <c:layout>
                <c:manualLayout>
                  <c:x val="-7.3472275641751888E-3"/>
                  <c:y val="-9.8667043207035371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17"/>
              <c:layout>
                <c:manualLayout>
                  <c:x val="-6.122689636812657E-3"/>
                  <c:y val="1.973340864140725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8"/>
              <c:layout>
                <c:manualLayout>
                  <c:x val="-1.3469917200987846E-2"/>
                  <c:y val="-1.973340864140725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9"/>
              <c:layout>
                <c:manualLayout>
                  <c:x val="-2.4490758547251524E-3"/>
                  <c:y val="-1.480005648105544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0"/>
              <c:layout>
                <c:manualLayout>
                  <c:x val="0"/>
                  <c:y val="1.7266732561231259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1"/>
              <c:layout>
                <c:manualLayout>
                  <c:x val="-1.2245379273625313E-3"/>
                  <c:y val="-4.9333521603519047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22"/>
              <c:layout>
                <c:manualLayout>
                  <c:x val="-1.2245379273625314E-2"/>
                  <c:y val="-4.9333521603518136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24"/>
              <c:layout>
                <c:manualLayout>
                  <c:x val="-6.122689636812657E-3"/>
                  <c:y val="-1.480005648105544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6"/>
              <c:layout>
                <c:manualLayout>
                  <c:x val="-1.8368068910437969E-2"/>
                  <c:y val="-2.220008472158316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7"/>
              <c:layout>
                <c:manualLayout>
                  <c:x val="-1.3469917200987846E-2"/>
                  <c:y val="-1.480005648105544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8"/>
              <c:layout>
                <c:manualLayout>
                  <c:x val="-2.4490758547250626E-3"/>
                  <c:y val="4.9333521603518136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29"/>
              <c:layout>
                <c:manualLayout>
                  <c:x val="-7.3472275641751888E-3"/>
                  <c:y val="9.8667043207036273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30"/>
              <c:layout>
                <c:manualLayout>
                  <c:x val="1.4624585171337458E-3"/>
                  <c:y val="3.304721901146660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1"/>
              <c:layout>
                <c:manualLayout>
                  <c:x val="-1.3469917200987846E-2"/>
                  <c:y val="1.973340864140725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2"/>
              <c:layout>
                <c:manualLayout>
                  <c:x val="-6.122689636812657E-3"/>
                  <c:y val="9.8667043207035371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34"/>
              <c:layout>
                <c:manualLayout>
                  <c:x val="-2.0817144765163033E-2"/>
                  <c:y val="-1.480005648105544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5"/>
              <c:layout>
                <c:manualLayout>
                  <c:x val="-3.6736137820875944E-3"/>
                  <c:y val="-1.233338040087953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6"/>
              <c:layout>
                <c:manualLayout>
                  <c:x val="0"/>
                  <c:y val="1.233338040087953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7"/>
              <c:layout>
                <c:manualLayout>
                  <c:x val="-1.2245379273625313E-3"/>
                  <c:y val="1.973340864140716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'Stats PERIÓDICA'!$N$7:$N$45</c:f>
              <c:strCache>
                <c:ptCount val="39"/>
                <c:pt idx="0">
                  <c:v>1978</c:v>
                </c:pt>
                <c:pt idx="1">
                  <c:v>1979</c:v>
                </c:pt>
                <c:pt idx="2">
                  <c:v>1980</c:v>
                </c:pt>
                <c:pt idx="3">
                  <c:v>1981</c:v>
                </c:pt>
                <c:pt idx="4">
                  <c:v>1982</c:v>
                </c:pt>
                <c:pt idx="5">
                  <c:v>1983</c:v>
                </c:pt>
                <c:pt idx="6">
                  <c:v>1984</c:v>
                </c:pt>
                <c:pt idx="7">
                  <c:v>1985</c:v>
                </c:pt>
                <c:pt idx="8">
                  <c:v>1986</c:v>
                </c:pt>
                <c:pt idx="9">
                  <c:v>1987</c:v>
                </c:pt>
                <c:pt idx="10">
                  <c:v>1988</c:v>
                </c:pt>
                <c:pt idx="11">
                  <c:v>1989</c:v>
                </c:pt>
                <c:pt idx="12">
                  <c:v>1990</c:v>
                </c:pt>
                <c:pt idx="13">
                  <c:v>1991</c:v>
                </c:pt>
                <c:pt idx="14">
                  <c:v>1992</c:v>
                </c:pt>
                <c:pt idx="15">
                  <c:v>1993</c:v>
                </c:pt>
                <c:pt idx="16">
                  <c:v>1994</c:v>
                </c:pt>
                <c:pt idx="17">
                  <c:v>1995</c:v>
                </c:pt>
                <c:pt idx="18">
                  <c:v>1996</c:v>
                </c:pt>
                <c:pt idx="19">
                  <c:v>1997</c:v>
                </c:pt>
                <c:pt idx="20">
                  <c:v>1998</c:v>
                </c:pt>
                <c:pt idx="21">
                  <c:v>1999</c:v>
                </c:pt>
                <c:pt idx="22">
                  <c:v>2000</c:v>
                </c:pt>
                <c:pt idx="23">
                  <c:v>2001</c:v>
                </c:pt>
                <c:pt idx="24">
                  <c:v>2002</c:v>
                </c:pt>
                <c:pt idx="25">
                  <c:v>2003</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2016 junio</c:v>
                </c:pt>
              </c:strCache>
            </c:strRef>
          </c:cat>
          <c:val>
            <c:numRef>
              <c:f>'Stats PERIÓDICA'!$O$7:$O$45</c:f>
              <c:numCache>
                <c:formatCode>#,##0</c:formatCode>
                <c:ptCount val="39"/>
                <c:pt idx="0">
                  <c:v>3782</c:v>
                </c:pt>
                <c:pt idx="1">
                  <c:v>5972</c:v>
                </c:pt>
                <c:pt idx="2">
                  <c:v>7590</c:v>
                </c:pt>
                <c:pt idx="3">
                  <c:v>6346</c:v>
                </c:pt>
                <c:pt idx="4">
                  <c:v>6562</c:v>
                </c:pt>
                <c:pt idx="5">
                  <c:v>6004</c:v>
                </c:pt>
                <c:pt idx="6">
                  <c:v>4784</c:v>
                </c:pt>
                <c:pt idx="7">
                  <c:v>5109</c:v>
                </c:pt>
                <c:pt idx="8">
                  <c:v>7854</c:v>
                </c:pt>
                <c:pt idx="9">
                  <c:v>8181</c:v>
                </c:pt>
                <c:pt idx="10">
                  <c:v>8091</c:v>
                </c:pt>
                <c:pt idx="11">
                  <c:v>8152</c:v>
                </c:pt>
                <c:pt idx="12">
                  <c:v>8295</c:v>
                </c:pt>
                <c:pt idx="13">
                  <c:v>6055</c:v>
                </c:pt>
                <c:pt idx="14">
                  <c:v>6179</c:v>
                </c:pt>
                <c:pt idx="15">
                  <c:v>7635</c:v>
                </c:pt>
                <c:pt idx="16">
                  <c:v>7448</c:v>
                </c:pt>
                <c:pt idx="17">
                  <c:v>7272</c:v>
                </c:pt>
                <c:pt idx="18">
                  <c:v>7704</c:v>
                </c:pt>
                <c:pt idx="19">
                  <c:v>8551</c:v>
                </c:pt>
                <c:pt idx="20">
                  <c:v>8312</c:v>
                </c:pt>
                <c:pt idx="21">
                  <c:v>8508</c:v>
                </c:pt>
                <c:pt idx="22">
                  <c:v>13038</c:v>
                </c:pt>
                <c:pt idx="23">
                  <c:v>10101</c:v>
                </c:pt>
                <c:pt idx="24">
                  <c:v>12218</c:v>
                </c:pt>
                <c:pt idx="25">
                  <c:v>11863</c:v>
                </c:pt>
                <c:pt idx="26">
                  <c:v>17199</c:v>
                </c:pt>
                <c:pt idx="27">
                  <c:v>14493</c:v>
                </c:pt>
                <c:pt idx="28">
                  <c:v>14065</c:v>
                </c:pt>
                <c:pt idx="29">
                  <c:v>11024</c:v>
                </c:pt>
                <c:pt idx="30">
                  <c:v>47358</c:v>
                </c:pt>
                <c:pt idx="31">
                  <c:v>5439</c:v>
                </c:pt>
                <c:pt idx="32">
                  <c:v>6903</c:v>
                </c:pt>
                <c:pt idx="33">
                  <c:v>9120</c:v>
                </c:pt>
                <c:pt idx="34">
                  <c:v>12221</c:v>
                </c:pt>
                <c:pt idx="35">
                  <c:v>12758</c:v>
                </c:pt>
                <c:pt idx="36">
                  <c:v>11964</c:v>
                </c:pt>
                <c:pt idx="37">
                  <c:v>8167</c:v>
                </c:pt>
                <c:pt idx="38">
                  <c:v>7933</c:v>
                </c:pt>
              </c:numCache>
            </c:numRef>
          </c:val>
          <c:smooth val="0"/>
        </c:ser>
        <c:dLbls>
          <c:showLegendKey val="0"/>
          <c:showVal val="0"/>
          <c:showCatName val="0"/>
          <c:showSerName val="0"/>
          <c:showPercent val="0"/>
          <c:showBubbleSize val="0"/>
        </c:dLbls>
        <c:marker val="1"/>
        <c:smooth val="0"/>
        <c:axId val="448566576"/>
        <c:axId val="448566184"/>
      </c:lineChart>
      <c:catAx>
        <c:axId val="448565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s-MX"/>
          </a:p>
        </c:txPr>
        <c:crossAx val="448565792"/>
        <c:crosses val="autoZero"/>
        <c:auto val="1"/>
        <c:lblAlgn val="ctr"/>
        <c:lblOffset val="100"/>
        <c:noMultiLvlLbl val="0"/>
      </c:catAx>
      <c:valAx>
        <c:axId val="4485657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448565400"/>
        <c:crosses val="autoZero"/>
        <c:crossBetween val="between"/>
      </c:valAx>
      <c:valAx>
        <c:axId val="448566184"/>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448566576"/>
        <c:crosses val="max"/>
        <c:crossBetween val="between"/>
      </c:valAx>
      <c:catAx>
        <c:axId val="448566576"/>
        <c:scaling>
          <c:orientation val="minMax"/>
        </c:scaling>
        <c:delete val="1"/>
        <c:axPos val="b"/>
        <c:numFmt formatCode="General" sourceLinked="1"/>
        <c:majorTickMark val="out"/>
        <c:minorTickMark val="none"/>
        <c:tickLblPos val="nextTo"/>
        <c:crossAx val="448566184"/>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barChart>
        <c:barDir val="col"/>
        <c:grouping val="clustered"/>
        <c:varyColors val="0"/>
        <c:ser>
          <c:idx val="0"/>
          <c:order val="0"/>
          <c:tx>
            <c:strRef>
              <c:f>[EstadScieloJul16.xls]Títulos!$F$6</c:f>
              <c:strCache>
                <c:ptCount val="1"/>
                <c:pt idx="0">
                  <c:v>Títulos nuevos incorporados a SciELO-México por año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[EstadScieloJul16.xls]Títulos!$E$7:$E$21</c:f>
              <c:numCache>
                <c:formatCode>General</c:formatCode>
                <c:ptCount val="15"/>
                <c:pt idx="0">
                  <c:v>2001</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[EstadScieloJul16.xls]Títulos!$F$7:$F$21</c:f>
              <c:numCache>
                <c:formatCode>General</c:formatCode>
                <c:ptCount val="15"/>
                <c:pt idx="0">
                  <c:v>1</c:v>
                </c:pt>
                <c:pt idx="1">
                  <c:v>1</c:v>
                </c:pt>
                <c:pt idx="2">
                  <c:v>9</c:v>
                </c:pt>
                <c:pt idx="3">
                  <c:v>1</c:v>
                </c:pt>
                <c:pt idx="4">
                  <c:v>9</c:v>
                </c:pt>
                <c:pt idx="5">
                  <c:v>7</c:v>
                </c:pt>
                <c:pt idx="6">
                  <c:v>26</c:v>
                </c:pt>
                <c:pt idx="7">
                  <c:v>20</c:v>
                </c:pt>
                <c:pt idx="8">
                  <c:v>6</c:v>
                </c:pt>
                <c:pt idx="9">
                  <c:v>27</c:v>
                </c:pt>
                <c:pt idx="10">
                  <c:v>5</c:v>
                </c:pt>
                <c:pt idx="11">
                  <c:v>16</c:v>
                </c:pt>
                <c:pt idx="12">
                  <c:v>14</c:v>
                </c:pt>
                <c:pt idx="13">
                  <c:v>23</c:v>
                </c:pt>
                <c:pt idx="14">
                  <c:v>4</c:v>
                </c:pt>
              </c:numCache>
            </c:numRef>
          </c:val>
        </c:ser>
        <c:dLbls>
          <c:showLegendKey val="0"/>
          <c:showVal val="0"/>
          <c:showCatName val="0"/>
          <c:showSerName val="0"/>
          <c:showPercent val="0"/>
          <c:showBubbleSize val="0"/>
        </c:dLbls>
        <c:gapWidth val="225"/>
        <c:overlap val="-27"/>
        <c:axId val="342538968"/>
        <c:axId val="342540144"/>
      </c:barChart>
      <c:catAx>
        <c:axId val="342538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342540144"/>
        <c:crosses val="autoZero"/>
        <c:auto val="1"/>
        <c:lblAlgn val="ctr"/>
        <c:lblOffset val="100"/>
        <c:noMultiLvlLbl val="0"/>
      </c:catAx>
      <c:valAx>
        <c:axId val="342540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342538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all" spc="150" baseline="0">
                <a:solidFill>
                  <a:schemeClr val="tx1">
                    <a:lumMod val="50000"/>
                    <a:lumOff val="50000"/>
                  </a:schemeClr>
                </a:solidFill>
                <a:latin typeface="+mn-lt"/>
                <a:ea typeface="+mn-ea"/>
                <a:cs typeface="+mn-cs"/>
              </a:defRPr>
            </a:pPr>
            <a:r>
              <a:rPr lang="es-MX" sz="1400"/>
              <a:t>No. de artículos incluidos en SciELO-México </a:t>
            </a:r>
          </a:p>
          <a:p>
            <a:pPr>
              <a:defRPr sz="1400"/>
            </a:pPr>
            <a:r>
              <a:rPr lang="es-MX" sz="1400"/>
              <a:t>(publicación en HTML y XML + marcación)</a:t>
            </a:r>
          </a:p>
        </c:rich>
      </c:tx>
      <c:layout/>
      <c:overlay val="0"/>
      <c:spPr>
        <a:noFill/>
        <a:ln>
          <a:noFill/>
        </a:ln>
        <a:effectLst/>
      </c:spPr>
      <c:txPr>
        <a:bodyPr rot="0" spcFirstLastPara="1" vertOverflow="ellipsis" vert="horz" wrap="square" anchor="ctr" anchorCtr="1"/>
        <a:lstStyle/>
        <a:p>
          <a:pPr>
            <a:defRPr sz="1400" b="1" i="0" u="none" strike="noStrike" kern="1200" cap="all" spc="150" baseline="0">
              <a:solidFill>
                <a:schemeClr val="tx1">
                  <a:lumMod val="50000"/>
                  <a:lumOff val="50000"/>
                </a:schemeClr>
              </a:solidFill>
              <a:latin typeface="+mn-lt"/>
              <a:ea typeface="+mn-ea"/>
              <a:cs typeface="+mn-cs"/>
            </a:defRPr>
          </a:pPr>
          <a:endParaRPr lang="es-MX"/>
        </a:p>
      </c:txPr>
    </c:title>
    <c:autoTitleDeleted val="0"/>
    <c:plotArea>
      <c:layout/>
      <c:areaChart>
        <c:grouping val="stacked"/>
        <c:varyColors val="0"/>
        <c:ser>
          <c:idx val="0"/>
          <c:order val="0"/>
          <c:spPr>
            <a:pattFill prst="ltUpDiag">
              <a:fgClr>
                <a:schemeClr val="accent1"/>
              </a:fgClr>
              <a:bgClr>
                <a:schemeClr val="accent1">
                  <a:lumMod val="20000"/>
                  <a:lumOff val="80000"/>
                </a:schemeClr>
              </a:bgClr>
            </a:pattFill>
            <a:ln>
              <a:noFill/>
            </a:ln>
            <a:effectLst>
              <a:innerShdw blurRad="114300">
                <a:schemeClr val="accent1"/>
              </a:innerShdw>
            </a:effectLst>
          </c:spPr>
          <c:dLbls>
            <c:dLbl>
              <c:idx val="0"/>
              <c:layout>
                <c:manualLayout>
                  <c:x val="4.8573160230999087E-3"/>
                  <c:y val="-4.053563579392404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1.6191053410332906E-3"/>
                  <c:y val="-3.7640233237215194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3.2382106820666107E-3"/>
                  <c:y val="-4.053563579392394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9.714632046199833E-3"/>
                  <c:y val="-5.211724602075935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4.8573160230999165E-3"/>
                  <c:y val="-6.659425880430351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1.6191053410333054E-3"/>
                  <c:y val="-0.14187472527873379"/>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1.6191053410333054E-3"/>
                  <c:y val="-0.11292069971164527"/>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1.6191053410333053E-2"/>
                  <c:y val="-0.1418747252787339"/>
                </c:manualLayout>
              </c:layou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3.2382106820666107E-3"/>
                  <c:y val="-0.22294599686658167"/>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1.7810158751366358E-2"/>
                  <c:y val="-0.2808540480007588"/>
                </c:manualLayout>
              </c:layout>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4.8573160230999165E-3"/>
                  <c:y val="-0.33007589146480926"/>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4.8573160231000344E-3"/>
                  <c:y val="-0.1216069073817719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[EstadScieloJul16.xls]TOTAL!$G$5:$G$16</c:f>
              <c:strCache>
                <c:ptCount val="12"/>
                <c:pt idx="0">
                  <c:v>2005</c:v>
                </c:pt>
                <c:pt idx="1">
                  <c:v>2006</c:v>
                </c:pt>
                <c:pt idx="2">
                  <c:v>2007</c:v>
                </c:pt>
                <c:pt idx="3">
                  <c:v>2008</c:v>
                </c:pt>
                <c:pt idx="4">
                  <c:v>2009</c:v>
                </c:pt>
                <c:pt idx="5">
                  <c:v>2010</c:v>
                </c:pt>
                <c:pt idx="6">
                  <c:v>2011</c:v>
                </c:pt>
                <c:pt idx="7">
                  <c:v>2012</c:v>
                </c:pt>
                <c:pt idx="8">
                  <c:v>2013</c:v>
                </c:pt>
                <c:pt idx="9">
                  <c:v>2014</c:v>
                </c:pt>
                <c:pt idx="10">
                  <c:v>2015</c:v>
                </c:pt>
                <c:pt idx="11">
                  <c:v>2016 julio</c:v>
                </c:pt>
              </c:strCache>
            </c:strRef>
          </c:cat>
          <c:val>
            <c:numRef>
              <c:f>[EstadScieloJul16.xls]TOTAL!$H$5:$H$16</c:f>
              <c:numCache>
                <c:formatCode>#,##0</c:formatCode>
                <c:ptCount val="12"/>
                <c:pt idx="0">
                  <c:v>641</c:v>
                </c:pt>
                <c:pt idx="1">
                  <c:v>398</c:v>
                </c:pt>
                <c:pt idx="2">
                  <c:v>1000</c:v>
                </c:pt>
                <c:pt idx="3">
                  <c:v>1263</c:v>
                </c:pt>
                <c:pt idx="4">
                  <c:v>1842</c:v>
                </c:pt>
                <c:pt idx="5">
                  <c:v>3722</c:v>
                </c:pt>
                <c:pt idx="6">
                  <c:v>2352</c:v>
                </c:pt>
                <c:pt idx="7">
                  <c:v>3721</c:v>
                </c:pt>
                <c:pt idx="8">
                  <c:v>7105</c:v>
                </c:pt>
                <c:pt idx="9">
                  <c:v>8959</c:v>
                </c:pt>
                <c:pt idx="10">
                  <c:v>10332</c:v>
                </c:pt>
                <c:pt idx="11">
                  <c:v>3681</c:v>
                </c:pt>
              </c:numCache>
            </c:numRef>
          </c:val>
        </c:ser>
        <c:dLbls>
          <c:showLegendKey val="0"/>
          <c:showVal val="0"/>
          <c:showCatName val="0"/>
          <c:showSerName val="0"/>
          <c:showPercent val="0"/>
          <c:showBubbleSize val="0"/>
        </c:dLbls>
        <c:axId val="342541320"/>
        <c:axId val="342542104"/>
      </c:areaChart>
      <c:catAx>
        <c:axId val="342541320"/>
        <c:scaling>
          <c:orientation val="minMax"/>
        </c:scaling>
        <c:delete val="0"/>
        <c:axPos val="b"/>
        <c:numFmt formatCode="General" sourceLinked="1"/>
        <c:majorTickMark val="out"/>
        <c:minorTickMark val="out"/>
        <c:tickLblPos val="nextTo"/>
        <c:spPr>
          <a:noFill/>
          <a:ln>
            <a:noFill/>
          </a:ln>
          <a:effectLst/>
        </c:spPr>
        <c:txPr>
          <a:bodyPr rot="-60000000" spcFirstLastPara="1" vertOverflow="ellipsis" vert="horz" wrap="square" anchor="ctr" anchorCtr="1"/>
          <a:lstStyle/>
          <a:p>
            <a:pPr>
              <a:defRPr sz="1050" b="0" i="0" u="none" strike="noStrike" kern="1200" cap="all" spc="120" normalizeH="0" baseline="0">
                <a:solidFill>
                  <a:schemeClr val="tx1">
                    <a:lumMod val="65000"/>
                    <a:lumOff val="35000"/>
                  </a:schemeClr>
                </a:solidFill>
                <a:latin typeface="+mn-lt"/>
                <a:ea typeface="+mn-ea"/>
                <a:cs typeface="+mn-cs"/>
              </a:defRPr>
            </a:pPr>
            <a:endParaRPr lang="es-MX"/>
          </a:p>
        </c:txPr>
        <c:crossAx val="342542104"/>
        <c:crosses val="autoZero"/>
        <c:auto val="1"/>
        <c:lblAlgn val="ctr"/>
        <c:lblOffset val="100"/>
        <c:noMultiLvlLbl val="0"/>
      </c:catAx>
      <c:valAx>
        <c:axId val="3425421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34254132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s-MX"/>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Pt>
            <c:idx val="5"/>
            <c:bubble3D val="0"/>
            <c:spPr>
              <a:solidFill>
                <a:schemeClr val="accent6"/>
              </a:solidFill>
              <a:ln w="19050">
                <a:solidFill>
                  <a:schemeClr val="lt1"/>
                </a:solidFill>
              </a:ln>
              <a:effectLst/>
            </c:spPr>
          </c:dPt>
          <c:dPt>
            <c:idx val="6"/>
            <c:bubble3D val="0"/>
            <c:spPr>
              <a:solidFill>
                <a:schemeClr val="accent1">
                  <a:lumMod val="60000"/>
                </a:schemeClr>
              </a:solidFill>
              <a:ln w="19050">
                <a:solidFill>
                  <a:schemeClr val="lt1"/>
                </a:solidFill>
              </a:ln>
              <a:effectLst/>
            </c:spPr>
          </c:dPt>
          <c:dPt>
            <c:idx val="7"/>
            <c:bubble3D val="0"/>
            <c:spPr>
              <a:solidFill>
                <a:schemeClr val="accent2">
                  <a:lumMod val="60000"/>
                </a:schemeClr>
              </a:solidFill>
              <a:ln w="19050">
                <a:solidFill>
                  <a:schemeClr val="lt1"/>
                </a:solidFill>
              </a:ln>
              <a:effectLst/>
            </c:spPr>
          </c:dPt>
          <c:dPt>
            <c:idx val="8"/>
            <c:bubble3D val="0"/>
            <c:spPr>
              <a:solidFill>
                <a:schemeClr val="accent3">
                  <a:lumMod val="60000"/>
                </a:schemeClr>
              </a:solidFill>
              <a:ln w="19050">
                <a:solidFill>
                  <a:schemeClr val="lt1"/>
                </a:solidFill>
              </a:ln>
              <a:effectLst/>
            </c:spPr>
          </c:dPt>
          <c:dPt>
            <c:idx val="9"/>
            <c:bubble3D val="0"/>
            <c:spPr>
              <a:solidFill>
                <a:schemeClr val="accent4">
                  <a:lumMod val="60000"/>
                </a:schemeClr>
              </a:solidFill>
              <a:ln w="19050">
                <a:solidFill>
                  <a:schemeClr val="lt1"/>
                </a:solidFill>
              </a:ln>
              <a:effectLst/>
            </c:spPr>
          </c:dPt>
          <c:dPt>
            <c:idx val="10"/>
            <c:bubble3D val="0"/>
            <c:spPr>
              <a:solidFill>
                <a:schemeClr val="accent5">
                  <a:lumMod val="60000"/>
                </a:schemeClr>
              </a:solidFill>
              <a:ln w="19050">
                <a:solidFill>
                  <a:schemeClr val="lt1"/>
                </a:solidFill>
              </a:ln>
              <a:effectLst/>
            </c:spPr>
          </c:dPt>
          <c:dPt>
            <c:idx val="11"/>
            <c:bubble3D val="0"/>
            <c:spPr>
              <a:solidFill>
                <a:schemeClr val="accent6">
                  <a:lumMod val="60000"/>
                </a:schemeClr>
              </a:solidFill>
              <a:ln w="19050">
                <a:solidFill>
                  <a:schemeClr val="lt1"/>
                </a:solidFill>
              </a:ln>
              <a:effectLst/>
            </c:spPr>
          </c:dPt>
          <c:dPt>
            <c:idx val="12"/>
            <c:bubble3D val="0"/>
            <c:spPr>
              <a:solidFill>
                <a:schemeClr val="accent1">
                  <a:lumMod val="80000"/>
                  <a:lumOff val="20000"/>
                </a:schemeClr>
              </a:solidFill>
              <a:ln w="19050">
                <a:solidFill>
                  <a:schemeClr val="lt1"/>
                </a:solidFill>
              </a:ln>
              <a:effectLst/>
            </c:spPr>
          </c:dPt>
          <c:dPt>
            <c:idx val="13"/>
            <c:bubble3D val="0"/>
            <c:spPr>
              <a:solidFill>
                <a:schemeClr val="accent2">
                  <a:lumMod val="80000"/>
                  <a:lumOff val="20000"/>
                </a:schemeClr>
              </a:solidFill>
              <a:ln w="19050">
                <a:solidFill>
                  <a:schemeClr val="lt1"/>
                </a:solidFill>
              </a:ln>
              <a:effectLst/>
            </c:spPr>
          </c:dPt>
          <c:dPt>
            <c:idx val="14"/>
            <c:bubble3D val="0"/>
            <c:spPr>
              <a:solidFill>
                <a:schemeClr val="accent3">
                  <a:lumMod val="80000"/>
                  <a:lumOff val="20000"/>
                </a:schemeClr>
              </a:solidFill>
              <a:ln w="19050">
                <a:solidFill>
                  <a:schemeClr val="lt1"/>
                </a:solidFill>
              </a:ln>
              <a:effectLst/>
            </c:spPr>
          </c:dPt>
          <c:dPt>
            <c:idx val="15"/>
            <c:bubble3D val="0"/>
            <c:spPr>
              <a:solidFill>
                <a:schemeClr val="accent4">
                  <a:lumMod val="80000"/>
                  <a:lumOff val="20000"/>
                </a:schemeClr>
              </a:solidFill>
              <a:ln w="19050">
                <a:solidFill>
                  <a:schemeClr val="lt1"/>
                </a:solidFill>
              </a:ln>
              <a:effectLst/>
            </c:spPr>
          </c:dPt>
          <c:dPt>
            <c:idx val="16"/>
            <c:bubble3D val="0"/>
            <c:spPr>
              <a:solidFill>
                <a:schemeClr val="accent5">
                  <a:lumMod val="80000"/>
                  <a:lumOff val="20000"/>
                </a:schemeClr>
              </a:solidFill>
              <a:ln w="19050">
                <a:solidFill>
                  <a:schemeClr val="lt1"/>
                </a:solidFill>
              </a:ln>
              <a:effectLst/>
            </c:spPr>
          </c:dPt>
          <c:dLbls>
            <c:dLbl>
              <c:idx val="4"/>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lumMod val="65000"/>
                        </a:schemeClr>
                      </a:solidFill>
                      <a:latin typeface="+mn-lt"/>
                      <a:ea typeface="+mn-ea"/>
                      <a:cs typeface="+mn-cs"/>
                    </a:defRPr>
                  </a:pPr>
                  <a:endParaRPr lang="es-MX"/>
                </a:p>
              </c:txPr>
              <c:showLegendKey val="0"/>
              <c:showVal val="0"/>
              <c:showCatName val="1"/>
              <c:showSerName val="0"/>
              <c:showPercent val="1"/>
              <c:showBubbleSize val="0"/>
            </c:dLbl>
            <c:dLbl>
              <c:idx val="6"/>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lumMod val="65000"/>
                        </a:schemeClr>
                      </a:solidFill>
                      <a:latin typeface="+mn-lt"/>
                      <a:ea typeface="+mn-ea"/>
                      <a:cs typeface="+mn-cs"/>
                    </a:defRPr>
                  </a:pPr>
                  <a:endParaRPr lang="es-MX"/>
                </a:p>
              </c:txPr>
              <c:showLegendKey val="0"/>
              <c:showVal val="0"/>
              <c:showCatName val="1"/>
              <c:showSerName val="0"/>
              <c:showPercent val="1"/>
              <c:showBubbleSize val="0"/>
            </c:dLbl>
            <c:dLbl>
              <c:idx val="7"/>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lumMod val="65000"/>
                        </a:schemeClr>
                      </a:solidFill>
                      <a:latin typeface="+mn-lt"/>
                      <a:ea typeface="+mn-ea"/>
                      <a:cs typeface="+mn-cs"/>
                    </a:defRPr>
                  </a:pPr>
                  <a:endParaRPr lang="es-MX"/>
                </a:p>
              </c:txPr>
              <c:showLegendKey val="0"/>
              <c:showVal val="0"/>
              <c:showCatName val="1"/>
              <c:showSerName val="0"/>
              <c:showPercent val="1"/>
              <c:showBubbleSize val="0"/>
            </c:dLbl>
            <c:dLbl>
              <c:idx val="8"/>
              <c:layout>
                <c:manualLayout>
                  <c:x val="-5.5922591142219161E-2"/>
                  <c:y val="0.12903364431165196"/>
                </c:manualLayout>
              </c:layout>
              <c:showLegendKey val="0"/>
              <c:showVal val="0"/>
              <c:showCatName val="1"/>
              <c:showSerName val="0"/>
              <c:showPercent val="1"/>
              <c:showBubbleSize val="0"/>
              <c:extLst>
                <c:ext xmlns:c15="http://schemas.microsoft.com/office/drawing/2012/chart" uri="{CE6537A1-D6FC-4f65-9D91-7224C49458BB}">
                  <c15:layout/>
                </c:ext>
              </c:extLst>
            </c:dLbl>
            <c:dLbl>
              <c:idx val="10"/>
              <c:layout>
                <c:manualLayout>
                  <c:x val="-0.20476044476835928"/>
                  <c:y val="7.9600286878224846E-2"/>
                </c:manualLayout>
              </c:layout>
              <c:showLegendKey val="0"/>
              <c:showVal val="0"/>
              <c:showCatName val="1"/>
              <c:showSerName val="0"/>
              <c:showPercent val="1"/>
              <c:showBubbleSize val="0"/>
              <c:extLst>
                <c:ext xmlns:c15="http://schemas.microsoft.com/office/drawing/2012/chart" uri="{CE6537A1-D6FC-4f65-9D91-7224C49458BB}">
                  <c15:layout/>
                </c:ext>
              </c:extLst>
            </c:dLbl>
            <c:dLbl>
              <c:idx val="11"/>
              <c:layout>
                <c:manualLayout>
                  <c:x val="-0.18548089046704005"/>
                  <c:y val="3.1328960472942563E-2"/>
                </c:manualLayout>
              </c:layout>
              <c:showLegendKey val="0"/>
              <c:showVal val="0"/>
              <c:showCatName val="1"/>
              <c:showSerName val="0"/>
              <c:showPercent val="1"/>
              <c:showBubbleSize val="0"/>
              <c:extLst>
                <c:ext xmlns:c15="http://schemas.microsoft.com/office/drawing/2012/chart" uri="{CE6537A1-D6FC-4f65-9D91-7224C49458BB}">
                  <c15:layout/>
                </c:ext>
              </c:extLst>
            </c:dLbl>
            <c:dLbl>
              <c:idx val="12"/>
              <c:layout>
                <c:manualLayout>
                  <c:x val="-0.11150675238526446"/>
                  <c:y val="2.5813232984027153E-2"/>
                </c:manualLayout>
              </c:layout>
              <c:showLegendKey val="0"/>
              <c:showVal val="0"/>
              <c:showCatName val="1"/>
              <c:showSerName val="0"/>
              <c:showPercent val="1"/>
              <c:showBubbleSize val="0"/>
              <c:extLst>
                <c:ext xmlns:c15="http://schemas.microsoft.com/office/drawing/2012/chart" uri="{CE6537A1-D6FC-4f65-9D91-7224C49458BB}">
                  <c15:layout/>
                </c:ext>
              </c:extLst>
            </c:dLbl>
            <c:dLbl>
              <c:idx val="13"/>
              <c:layout>
                <c:manualLayout>
                  <c:x val="-1.6305218900928922E-2"/>
                  <c:y val="-9.975341329144312E-4"/>
                </c:manualLayout>
              </c:layout>
              <c:showLegendKey val="0"/>
              <c:showVal val="0"/>
              <c:showCatName val="1"/>
              <c:showSerName val="0"/>
              <c:showPercent val="1"/>
              <c:showBubbleSize val="0"/>
              <c:extLst>
                <c:ext xmlns:c15="http://schemas.microsoft.com/office/drawing/2012/chart" uri="{CE6537A1-D6FC-4f65-9D91-7224C49458BB}">
                  <c15:layout/>
                </c:ext>
              </c:extLst>
            </c:dLbl>
            <c:dLbl>
              <c:idx val="15"/>
              <c:layout>
                <c:manualLayout>
                  <c:x val="6.6837146378104034E-2"/>
                  <c:y val="0.12445665903013092"/>
                </c:manualLayout>
              </c:layout>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1"/>
              <c:showSerName val="0"/>
              <c:showPercent val="1"/>
              <c:showBubbleSize val="0"/>
              <c:extLst>
                <c:ext xmlns:c15="http://schemas.microsoft.com/office/drawing/2012/chart" uri="{CE6537A1-D6FC-4f65-9D91-7224C49458BB}">
                  <c15:layout>
                    <c:manualLayout>
                      <c:w val="0.13151825577626924"/>
                      <c:h val="0.16081731257821641"/>
                    </c:manualLayout>
                  </c15:layout>
                </c:ext>
              </c:extLst>
            </c:dLbl>
            <c:dLbl>
              <c:idx val="16"/>
              <c:layout>
                <c:manualLayout>
                  <c:x val="0.15561307251057943"/>
                  <c:y val="7.2829612336925115E-2"/>
                </c:manualLayout>
              </c:layout>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s-MX"/>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'Repositorios IBEROAMÉRICA'!$H$116:$H$132</c:f>
              <c:strCache>
                <c:ptCount val="17"/>
                <c:pt idx="0">
                  <c:v>Colombia </c:v>
                </c:pt>
                <c:pt idx="1">
                  <c:v>España</c:v>
                </c:pt>
                <c:pt idx="2">
                  <c:v>Brasil </c:v>
                </c:pt>
                <c:pt idx="3">
                  <c:v>Argentina</c:v>
                </c:pt>
                <c:pt idx="4">
                  <c:v>Chile</c:v>
                </c:pt>
                <c:pt idx="5">
                  <c:v>México</c:v>
                </c:pt>
                <c:pt idx="6">
                  <c:v>Nicaragua</c:v>
                </c:pt>
                <c:pt idx="7">
                  <c:v>Perú</c:v>
                </c:pt>
                <c:pt idx="8">
                  <c:v>Costa Rica</c:v>
                </c:pt>
                <c:pt idx="9">
                  <c:v>Portugal </c:v>
                </c:pt>
                <c:pt idx="10">
                  <c:v>Venezuela </c:v>
                </c:pt>
                <c:pt idx="11">
                  <c:v>Ecuador </c:v>
                </c:pt>
                <c:pt idx="12">
                  <c:v>Bolivia</c:v>
                </c:pt>
                <c:pt idx="13">
                  <c:v>Cuba </c:v>
                </c:pt>
                <c:pt idx="14">
                  <c:v>El Salvador </c:v>
                </c:pt>
                <c:pt idx="15">
                  <c:v>Paraguay</c:v>
                </c:pt>
                <c:pt idx="16">
                  <c:v>Uruguay</c:v>
                </c:pt>
              </c:strCache>
            </c:strRef>
          </c:cat>
          <c:val>
            <c:numRef>
              <c:f>'Repositorios IBEROAMÉRICA'!$I$116:$I$132</c:f>
              <c:numCache>
                <c:formatCode>General</c:formatCode>
                <c:ptCount val="17"/>
                <c:pt idx="0">
                  <c:v>23</c:v>
                </c:pt>
                <c:pt idx="1">
                  <c:v>23</c:v>
                </c:pt>
                <c:pt idx="2">
                  <c:v>13</c:v>
                </c:pt>
                <c:pt idx="3">
                  <c:v>7</c:v>
                </c:pt>
                <c:pt idx="4">
                  <c:v>6</c:v>
                </c:pt>
                <c:pt idx="5">
                  <c:v>6</c:v>
                </c:pt>
                <c:pt idx="6">
                  <c:v>6</c:v>
                </c:pt>
                <c:pt idx="7">
                  <c:v>6</c:v>
                </c:pt>
                <c:pt idx="8">
                  <c:v>4</c:v>
                </c:pt>
                <c:pt idx="9">
                  <c:v>4</c:v>
                </c:pt>
                <c:pt idx="10">
                  <c:v>3</c:v>
                </c:pt>
                <c:pt idx="11">
                  <c:v>2</c:v>
                </c:pt>
                <c:pt idx="12">
                  <c:v>1</c:v>
                </c:pt>
                <c:pt idx="13">
                  <c:v>1</c:v>
                </c:pt>
                <c:pt idx="14">
                  <c:v>1</c:v>
                </c:pt>
                <c:pt idx="15">
                  <c:v>1</c:v>
                </c:pt>
                <c:pt idx="16">
                  <c:v>1</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8">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defRPr sz="900" b="0" kern="1200" cap="all" spc="120" normalizeH="0" baseline="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tx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solidFill>
        <a:schemeClr val="lt1"/>
      </a:solidFill>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solidFill>
        <a:schemeClr val="lt1"/>
      </a:solidFill>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1"/>
            <a:ext cx="2922360" cy="495656"/>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18198" y="1"/>
            <a:ext cx="2922359" cy="495656"/>
          </a:xfrm>
          <a:prstGeom prst="rect">
            <a:avLst/>
          </a:prstGeom>
        </p:spPr>
        <p:txBody>
          <a:bodyPr vert="horz" lIns="91440" tIns="45720" rIns="91440" bIns="45720" rtlCol="0"/>
          <a:lstStyle>
            <a:lvl1pPr algn="r">
              <a:defRPr sz="1200"/>
            </a:lvl1pPr>
          </a:lstStyle>
          <a:p>
            <a:fld id="{370DDDB7-03AB-4D78-ABA3-19878558A6A5}" type="datetimeFigureOut">
              <a:rPr lang="es-MX" smtClean="0"/>
              <a:t>22/08/2016</a:t>
            </a:fld>
            <a:endParaRPr lang="es-MX"/>
          </a:p>
        </p:txBody>
      </p:sp>
      <p:sp>
        <p:nvSpPr>
          <p:cNvPr id="4" name="Marcador de imagen de diapositiva 3"/>
          <p:cNvSpPr>
            <a:spLocks noGrp="1" noRot="1" noChangeAspect="1"/>
          </p:cNvSpPr>
          <p:nvPr>
            <p:ph type="sldImg" idx="2"/>
          </p:nvPr>
        </p:nvSpPr>
        <p:spPr>
          <a:xfrm>
            <a:off x="411163" y="1233488"/>
            <a:ext cx="5921375" cy="3332162"/>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74989" y="4750883"/>
            <a:ext cx="5393690" cy="3887698"/>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1" y="9377007"/>
            <a:ext cx="2922360" cy="495656"/>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18198" y="9377007"/>
            <a:ext cx="2922359" cy="495656"/>
          </a:xfrm>
          <a:prstGeom prst="rect">
            <a:avLst/>
          </a:prstGeom>
        </p:spPr>
        <p:txBody>
          <a:bodyPr vert="horz" lIns="91440" tIns="45720" rIns="91440" bIns="45720" rtlCol="0" anchor="b"/>
          <a:lstStyle>
            <a:lvl1pPr algn="r">
              <a:defRPr sz="1200"/>
            </a:lvl1pPr>
          </a:lstStyle>
          <a:p>
            <a:fld id="{2A9807C9-133A-40E4-8E56-B2EE1400BBD4}" type="slidenum">
              <a:rPr lang="es-MX" smtClean="0"/>
              <a:t>‹Nº›</a:t>
            </a:fld>
            <a:endParaRPr lang="es-MX"/>
          </a:p>
        </p:txBody>
      </p:sp>
    </p:spTree>
    <p:extLst>
      <p:ext uri="{BB962C8B-B14F-4D97-AF65-F5344CB8AC3E}">
        <p14:creationId xmlns:p14="http://schemas.microsoft.com/office/powerpoint/2010/main" val="1799992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Marcador de imagen de diapositiva 1"/>
          <p:cNvSpPr>
            <a:spLocks noGrp="1" noRot="1" noChangeAspect="1" noTextEdit="1"/>
          </p:cNvSpPr>
          <p:nvPr>
            <p:ph type="sldImg"/>
          </p:nvPr>
        </p:nvSpPr>
        <p:spPr>
          <a:ln/>
        </p:spPr>
      </p:sp>
      <p:sp>
        <p:nvSpPr>
          <p:cNvPr id="5123" name="Marcador de nota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smtClean="0">
              <a:latin typeface="Arial" panose="020B0604020202020204" pitchFamily="34" charset="0"/>
            </a:endParaRPr>
          </a:p>
        </p:txBody>
      </p:sp>
      <p:sp>
        <p:nvSpPr>
          <p:cNvPr id="5124" name="Marcador de número de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347A1BA-6ED6-4B4B-90DA-7E3713E6B1DF}" type="slidenum">
              <a:rPr lang="es-ES" altLang="es-MX" smtClean="0"/>
              <a:pPr/>
              <a:t>40</a:t>
            </a:fld>
            <a:endParaRPr lang="es-ES" altLang="es-MX" smtClean="0"/>
          </a:p>
        </p:txBody>
      </p:sp>
    </p:spTree>
    <p:extLst>
      <p:ext uri="{BB962C8B-B14F-4D97-AF65-F5344CB8AC3E}">
        <p14:creationId xmlns:p14="http://schemas.microsoft.com/office/powerpoint/2010/main" val="389478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pPr>
              <a:tabLst>
                <a:tab pos="0" algn="l"/>
                <a:tab pos="902407" algn="l"/>
                <a:tab pos="1806383" algn="l"/>
                <a:tab pos="2710359" algn="l"/>
                <a:tab pos="3614334" algn="l"/>
                <a:tab pos="4518310" algn="l"/>
                <a:tab pos="5422286" algn="l"/>
                <a:tab pos="6326262" algn="l"/>
                <a:tab pos="7230238" algn="l"/>
                <a:tab pos="8132644" algn="l"/>
                <a:tab pos="9036620" algn="l"/>
                <a:tab pos="9940595" algn="l"/>
              </a:tabLst>
            </a:pPr>
            <a:fld id="{4D1543A3-491B-4C67-AD76-6002311B6037}" type="slidenum">
              <a:rPr lang="pt-BR" smtClean="0">
                <a:solidFill>
                  <a:srgbClr val="000000"/>
                </a:solidFill>
                <a:latin typeface="Verdana" pitchFamily="34" charset="0"/>
              </a:rPr>
              <a:pPr>
                <a:tabLst>
                  <a:tab pos="0" algn="l"/>
                  <a:tab pos="902407" algn="l"/>
                  <a:tab pos="1806383" algn="l"/>
                  <a:tab pos="2710359" algn="l"/>
                  <a:tab pos="3614334" algn="l"/>
                  <a:tab pos="4518310" algn="l"/>
                  <a:tab pos="5422286" algn="l"/>
                  <a:tab pos="6326262" algn="l"/>
                  <a:tab pos="7230238" algn="l"/>
                  <a:tab pos="8132644" algn="l"/>
                  <a:tab pos="9036620" algn="l"/>
                  <a:tab pos="9940595" algn="l"/>
                </a:tabLst>
              </a:pPr>
              <a:t>56</a:t>
            </a:fld>
            <a:endParaRPr lang="pt-BR" dirty="0">
              <a:solidFill>
                <a:srgbClr val="000000"/>
              </a:solidFill>
              <a:latin typeface="Verdana" pitchFamily="34" charset="0"/>
            </a:endParaRPr>
          </a:p>
        </p:txBody>
      </p:sp>
      <p:sp>
        <p:nvSpPr>
          <p:cNvPr id="102403" name="Rectangle 1"/>
          <p:cNvSpPr>
            <a:spLocks noGrp="1" noRot="1" noChangeAspect="1" noChangeArrowheads="1" noTextEdit="1"/>
          </p:cNvSpPr>
          <p:nvPr>
            <p:ph type="sldImg"/>
          </p:nvPr>
        </p:nvSpPr>
        <p:spPr>
          <a:xfrm>
            <a:off x="122238" y="728663"/>
            <a:ext cx="6472237" cy="3641725"/>
          </a:xfrm>
          <a:ln/>
        </p:spPr>
      </p:sp>
      <p:sp>
        <p:nvSpPr>
          <p:cNvPr id="102404" name="Rectangle 2"/>
          <p:cNvSpPr>
            <a:spLocks noGrp="1" noChangeArrowheads="1"/>
          </p:cNvSpPr>
          <p:nvPr>
            <p:ph type="body" idx="1"/>
          </p:nvPr>
        </p:nvSpPr>
        <p:spPr>
          <a:xfrm>
            <a:off x="672187" y="4613389"/>
            <a:ext cx="5372878" cy="4466508"/>
          </a:xfrm>
          <a:noFill/>
        </p:spPr>
        <p:txBody>
          <a:bodyPr wrap="none" anchor="ctr"/>
          <a:lstStyle/>
          <a:p>
            <a:endParaRPr lang="es-MX"/>
          </a:p>
        </p:txBody>
      </p:sp>
    </p:spTree>
    <p:extLst>
      <p:ext uri="{BB962C8B-B14F-4D97-AF65-F5344CB8AC3E}">
        <p14:creationId xmlns:p14="http://schemas.microsoft.com/office/powerpoint/2010/main" val="483287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E8E39310-5947-46A3-8D61-E8E375D47CDF}" type="datetimeFigureOut">
              <a:rPr lang="es-MX" smtClean="0"/>
              <a:t>22/08/2016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A6EF363A-16C0-4F0B-BBDD-3DDAA0D85917}" type="slidenum">
              <a:rPr lang="es-MX" smtClean="0"/>
              <a:t>‹Nº›</a:t>
            </a:fld>
            <a:endParaRPr lang="es-MX"/>
          </a:p>
        </p:txBody>
      </p:sp>
    </p:spTree>
    <p:extLst>
      <p:ext uri="{BB962C8B-B14F-4D97-AF65-F5344CB8AC3E}">
        <p14:creationId xmlns:p14="http://schemas.microsoft.com/office/powerpoint/2010/main" val="2587054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E8E39310-5947-46A3-8D61-E8E375D47CDF}" type="datetimeFigureOut">
              <a:rPr lang="es-MX" smtClean="0"/>
              <a:t>22/08/2016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A6EF363A-16C0-4F0B-BBDD-3DDAA0D85917}" type="slidenum">
              <a:rPr lang="es-MX" smtClean="0"/>
              <a:t>‹Nº›</a:t>
            </a:fld>
            <a:endParaRPr lang="es-MX"/>
          </a:p>
        </p:txBody>
      </p:sp>
    </p:spTree>
    <p:extLst>
      <p:ext uri="{BB962C8B-B14F-4D97-AF65-F5344CB8AC3E}">
        <p14:creationId xmlns:p14="http://schemas.microsoft.com/office/powerpoint/2010/main" val="400633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E8E39310-5947-46A3-8D61-E8E375D47CDF}" type="datetimeFigureOut">
              <a:rPr lang="es-MX" smtClean="0"/>
              <a:t>22/08/2016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A6EF363A-16C0-4F0B-BBDD-3DDAA0D85917}" type="slidenum">
              <a:rPr lang="es-MX" smtClean="0"/>
              <a:t>‹Nº›</a:t>
            </a:fld>
            <a:endParaRPr lang="es-MX"/>
          </a:p>
        </p:txBody>
      </p:sp>
    </p:spTree>
    <p:extLst>
      <p:ext uri="{BB962C8B-B14F-4D97-AF65-F5344CB8AC3E}">
        <p14:creationId xmlns:p14="http://schemas.microsoft.com/office/powerpoint/2010/main" val="767827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10970684" cy="1141412"/>
          </a:xfrm>
        </p:spPr>
        <p:txBody>
          <a:bodyPr/>
          <a:lstStyle/>
          <a:p>
            <a:r>
              <a:rPr lang="pt-BR"/>
              <a:t>Clique para editar o título mestre</a:t>
            </a:r>
          </a:p>
        </p:txBody>
      </p:sp>
      <p:sp>
        <p:nvSpPr>
          <p:cNvPr id="3" name="Rectangle 3"/>
          <p:cNvSpPr>
            <a:spLocks noGrp="1" noChangeArrowheads="1"/>
          </p:cNvSpPr>
          <p:nvPr>
            <p:ph type="dt" idx="10"/>
          </p:nvPr>
        </p:nvSpPr>
        <p:spPr/>
        <p:txBody>
          <a:bodyPr/>
          <a:lstStyle>
            <a:lvl1pPr defTabSz="914400" eaLnBrk="1" hangingPunct="1">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latin typeface="Arial" charset="0"/>
              </a:defRPr>
            </a:lvl1pPr>
          </a:lstStyle>
          <a:p>
            <a:pPr>
              <a:defRPr/>
            </a:pPr>
            <a:endParaRPr lang="en-US"/>
          </a:p>
        </p:txBody>
      </p:sp>
      <p:sp>
        <p:nvSpPr>
          <p:cNvPr id="4" name="Rectangle 4"/>
          <p:cNvSpPr>
            <a:spLocks noGrp="1" noChangeArrowheads="1"/>
          </p:cNvSpPr>
          <p:nvPr>
            <p:ph type="ftr" idx="11"/>
          </p:nvPr>
        </p:nvSpPr>
        <p:spPr/>
        <p:txBody>
          <a:bodyPr/>
          <a:lstStyle>
            <a:lvl1pPr defTabSz="914400" eaLnBrk="1" hangingPunct="1">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latin typeface="Arial" charset="0"/>
              </a:defRPr>
            </a:lvl1pPr>
          </a:lstStyle>
          <a:p>
            <a:pPr>
              <a:defRPr/>
            </a:pPr>
            <a:endParaRPr lang="en-US"/>
          </a:p>
        </p:txBody>
      </p:sp>
      <p:sp>
        <p:nvSpPr>
          <p:cNvPr id="5" name="Rectangle 5"/>
          <p:cNvSpPr>
            <a:spLocks noGrp="1" noChangeArrowheads="1"/>
          </p:cNvSpPr>
          <p:nvPr>
            <p:ph type="sldNum" idx="12"/>
          </p:nvPr>
        </p:nvSpPr>
        <p:spPr/>
        <p:txBody>
          <a:bodyPr/>
          <a:lstStyle>
            <a:lvl1pPr defTabSz="914400" eaLnBrk="1" hangingPunct="1">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latin typeface="Arial" charset="0"/>
              </a:defRPr>
            </a:lvl1pPr>
          </a:lstStyle>
          <a:p>
            <a:pPr>
              <a:defRPr/>
            </a:pPr>
            <a:fld id="{026768ED-75B8-4C4F-8A45-FF69C7F2F1E5}" type="slidenum">
              <a:rPr lang="en-US"/>
              <a:pPr>
                <a:defRPr/>
              </a:pPr>
              <a:t>‹Nº›</a:t>
            </a:fld>
            <a:endParaRPr lang="en-US"/>
          </a:p>
        </p:txBody>
      </p:sp>
    </p:spTree>
    <p:extLst>
      <p:ext uri="{BB962C8B-B14F-4D97-AF65-F5344CB8AC3E}">
        <p14:creationId xmlns:p14="http://schemas.microsoft.com/office/powerpoint/2010/main" val="14372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E8E39310-5947-46A3-8D61-E8E375D47CDF}" type="datetimeFigureOut">
              <a:rPr lang="es-MX" smtClean="0"/>
              <a:t>22/08/2016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A6EF363A-16C0-4F0B-BBDD-3DDAA0D85917}" type="slidenum">
              <a:rPr lang="es-MX" smtClean="0"/>
              <a:t>‹Nº›</a:t>
            </a:fld>
            <a:endParaRPr lang="es-MX"/>
          </a:p>
        </p:txBody>
      </p:sp>
    </p:spTree>
    <p:extLst>
      <p:ext uri="{BB962C8B-B14F-4D97-AF65-F5344CB8AC3E}">
        <p14:creationId xmlns:p14="http://schemas.microsoft.com/office/powerpoint/2010/main" val="1903463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E8E39310-5947-46A3-8D61-E8E375D47CDF}" type="datetimeFigureOut">
              <a:rPr lang="es-MX" smtClean="0"/>
              <a:t>22/08/2016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A6EF363A-16C0-4F0B-BBDD-3DDAA0D85917}" type="slidenum">
              <a:rPr lang="es-MX" smtClean="0"/>
              <a:t>‹Nº›</a:t>
            </a:fld>
            <a:endParaRPr lang="es-MX"/>
          </a:p>
        </p:txBody>
      </p:sp>
    </p:spTree>
    <p:extLst>
      <p:ext uri="{BB962C8B-B14F-4D97-AF65-F5344CB8AC3E}">
        <p14:creationId xmlns:p14="http://schemas.microsoft.com/office/powerpoint/2010/main" val="2363786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E8E39310-5947-46A3-8D61-E8E375D47CDF}" type="datetimeFigureOut">
              <a:rPr lang="es-MX" smtClean="0"/>
              <a:t>22/08/2016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A6EF363A-16C0-4F0B-BBDD-3DDAA0D85917}" type="slidenum">
              <a:rPr lang="es-MX" smtClean="0"/>
              <a:t>‹Nº›</a:t>
            </a:fld>
            <a:endParaRPr lang="es-MX"/>
          </a:p>
        </p:txBody>
      </p:sp>
    </p:spTree>
    <p:extLst>
      <p:ext uri="{BB962C8B-B14F-4D97-AF65-F5344CB8AC3E}">
        <p14:creationId xmlns:p14="http://schemas.microsoft.com/office/powerpoint/2010/main" val="2027725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E8E39310-5947-46A3-8D61-E8E375D47CDF}" type="datetimeFigureOut">
              <a:rPr lang="es-MX" smtClean="0"/>
              <a:t>22/08/2016</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A6EF363A-16C0-4F0B-BBDD-3DDAA0D85917}" type="slidenum">
              <a:rPr lang="es-MX" smtClean="0"/>
              <a:t>‹Nº›</a:t>
            </a:fld>
            <a:endParaRPr lang="es-MX"/>
          </a:p>
        </p:txBody>
      </p:sp>
    </p:spTree>
    <p:extLst>
      <p:ext uri="{BB962C8B-B14F-4D97-AF65-F5344CB8AC3E}">
        <p14:creationId xmlns:p14="http://schemas.microsoft.com/office/powerpoint/2010/main" val="98268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E8E39310-5947-46A3-8D61-E8E375D47CDF}" type="datetimeFigureOut">
              <a:rPr lang="es-MX" smtClean="0"/>
              <a:t>22/08/2016</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A6EF363A-16C0-4F0B-BBDD-3DDAA0D85917}" type="slidenum">
              <a:rPr lang="es-MX" smtClean="0"/>
              <a:t>‹Nº›</a:t>
            </a:fld>
            <a:endParaRPr lang="es-MX"/>
          </a:p>
        </p:txBody>
      </p:sp>
    </p:spTree>
    <p:extLst>
      <p:ext uri="{BB962C8B-B14F-4D97-AF65-F5344CB8AC3E}">
        <p14:creationId xmlns:p14="http://schemas.microsoft.com/office/powerpoint/2010/main" val="102860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8E39310-5947-46A3-8D61-E8E375D47CDF}" type="datetimeFigureOut">
              <a:rPr lang="es-MX" smtClean="0"/>
              <a:t>22/08/2016</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A6EF363A-16C0-4F0B-BBDD-3DDAA0D85917}" type="slidenum">
              <a:rPr lang="es-MX" smtClean="0"/>
              <a:t>‹Nº›</a:t>
            </a:fld>
            <a:endParaRPr lang="es-MX"/>
          </a:p>
        </p:txBody>
      </p:sp>
    </p:spTree>
    <p:extLst>
      <p:ext uri="{BB962C8B-B14F-4D97-AF65-F5344CB8AC3E}">
        <p14:creationId xmlns:p14="http://schemas.microsoft.com/office/powerpoint/2010/main" val="1805203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E8E39310-5947-46A3-8D61-E8E375D47CDF}" type="datetimeFigureOut">
              <a:rPr lang="es-MX" smtClean="0"/>
              <a:t>22/08/2016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A6EF363A-16C0-4F0B-BBDD-3DDAA0D85917}" type="slidenum">
              <a:rPr lang="es-MX" smtClean="0"/>
              <a:t>‹Nº›</a:t>
            </a:fld>
            <a:endParaRPr lang="es-MX"/>
          </a:p>
        </p:txBody>
      </p:sp>
    </p:spTree>
    <p:extLst>
      <p:ext uri="{BB962C8B-B14F-4D97-AF65-F5344CB8AC3E}">
        <p14:creationId xmlns:p14="http://schemas.microsoft.com/office/powerpoint/2010/main" val="1556916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E8E39310-5947-46A3-8D61-E8E375D47CDF}" type="datetimeFigureOut">
              <a:rPr lang="es-MX" smtClean="0"/>
              <a:t>22/08/2016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A6EF363A-16C0-4F0B-BBDD-3DDAA0D85917}" type="slidenum">
              <a:rPr lang="es-MX" smtClean="0"/>
              <a:t>‹Nº›</a:t>
            </a:fld>
            <a:endParaRPr lang="es-MX"/>
          </a:p>
        </p:txBody>
      </p:sp>
    </p:spTree>
    <p:extLst>
      <p:ext uri="{BB962C8B-B14F-4D97-AF65-F5344CB8AC3E}">
        <p14:creationId xmlns:p14="http://schemas.microsoft.com/office/powerpoint/2010/main" val="3540697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39310-5947-46A3-8D61-E8E375D47CDF}" type="datetimeFigureOut">
              <a:rPr lang="es-MX" smtClean="0"/>
              <a:t>22/08/2016</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F363A-16C0-4F0B-BBDD-3DDAA0D85917}" type="slidenum">
              <a:rPr lang="es-MX" smtClean="0"/>
              <a:t>‹Nº›</a:t>
            </a:fld>
            <a:endParaRPr lang="es-MX"/>
          </a:p>
        </p:txBody>
      </p:sp>
    </p:spTree>
    <p:extLst>
      <p:ext uri="{BB962C8B-B14F-4D97-AF65-F5344CB8AC3E}">
        <p14:creationId xmlns:p14="http://schemas.microsoft.com/office/powerpoint/2010/main" val="3925058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biblat.unam.mx/es/frecuencias/disciplina" TargetMode="Externa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biblat.unam.mx/es/frecuencias/disciplina/bibliotecologia-y-ciencia-de-la-informacion/pais" TargetMode="Externa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hyperlink" Target="http://biblat.unam.mx/es/indicadores/modelo-bradford-institucion/disciplina/bibliotecologia-y-ciencia-de-la-informacion"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periodica.unam.mx/" TargetMode="External"/><Relationship Id="rId2" Type="http://schemas.openxmlformats.org/officeDocument/2006/relationships/hyperlink" Target="http://clase.unam.mx/" TargetMode="External"/><Relationship Id="rId1" Type="http://schemas.openxmlformats.org/officeDocument/2006/relationships/slideLayout" Target="../slideLayouts/slideLayout2.xml"/><Relationship Id="rId4" Type="http://schemas.openxmlformats.org/officeDocument/2006/relationships/hyperlink" Target="http://biblat.unam.mx/"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lacolmena.uaemex.mx/index.php/lacolmena" TargetMode="External"/><Relationship Id="rId7" Type="http://schemas.openxmlformats.org/officeDocument/2006/relationships/hyperlink" Target="http://revistas.bnjm.cu/index.php/anales" TargetMode="Externa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hyperlink" Target="http://ojs.tdea.edu.co/index.php/cuadernoactiva/article/view/35" TargetMode="External"/><Relationship Id="rId18" Type="http://schemas.openxmlformats.org/officeDocument/2006/relationships/hyperlink" Target="https://sites.google.com/site/revmedicocientificaluzyvida" TargetMode="External"/><Relationship Id="rId3" Type="http://schemas.openxmlformats.org/officeDocument/2006/relationships/image" Target="../media/image58.png"/><Relationship Id="rId21" Type="http://schemas.openxmlformats.org/officeDocument/2006/relationships/hyperlink" Target="http://imta.gob.mx/tyca/index.php?option=com_content&amp;view=article&amp;id=109&amp;Itemid=86" TargetMode="External"/><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68.png"/><Relationship Id="rId2" Type="http://schemas.openxmlformats.org/officeDocument/2006/relationships/image" Target="../media/image57.png"/><Relationship Id="rId16" Type="http://schemas.openxmlformats.org/officeDocument/2006/relationships/image" Target="../media/image67.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hyperlink" Target="http://revista.ecogestaobrasil.net/" TargetMode="External"/><Relationship Id="rId11" Type="http://schemas.openxmlformats.org/officeDocument/2006/relationships/image" Target="../media/image64.png"/><Relationship Id="rId5" Type="http://schemas.openxmlformats.org/officeDocument/2006/relationships/image" Target="../media/image59.png"/><Relationship Id="rId15" Type="http://schemas.openxmlformats.org/officeDocument/2006/relationships/hyperlink" Target="http://revistas.udistrital.edu.co/ojs/index.php/colfor" TargetMode="External"/><Relationship Id="rId10" Type="http://schemas.openxmlformats.org/officeDocument/2006/relationships/image" Target="../media/image63.png"/><Relationship Id="rId19" Type="http://schemas.openxmlformats.org/officeDocument/2006/relationships/image" Target="../media/image69.png"/><Relationship Id="rId4" Type="http://schemas.openxmlformats.org/officeDocument/2006/relationships/hyperlink" Target="http://cagricola.uclv.edu.cu/index.php/es" TargetMode="External"/><Relationship Id="rId9" Type="http://schemas.openxmlformats.org/officeDocument/2006/relationships/image" Target="../media/image62.png"/><Relationship Id="rId14" Type="http://schemas.openxmlformats.org/officeDocument/2006/relationships/image" Target="../media/image66.png"/><Relationship Id="rId22"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hyperlink" Target="http://www.latindex.org/"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9.emf"/><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emf"/></Relationships>
</file>

<file path=ppt/slides/_rels/slide3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6.tiff"/></Relationships>
</file>

<file path=ppt/slides/_rels/slide3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hyperlink" Target="http://scholar.google.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emf"/><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image" Target="../media/image114.png"/><Relationship Id="rId7" Type="http://schemas.openxmlformats.org/officeDocument/2006/relationships/image" Target="../media/image118.jpeg"/><Relationship Id="rId12" Type="http://schemas.openxmlformats.org/officeDocument/2006/relationships/image" Target="../media/image12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7.jpe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jpeg"/><Relationship Id="rId10" Type="http://schemas.openxmlformats.org/officeDocument/2006/relationships/image" Target="../media/image121.png"/><Relationship Id="rId4" Type="http://schemas.openxmlformats.org/officeDocument/2006/relationships/image" Target="../media/image115.jpeg"/><Relationship Id="rId9" Type="http://schemas.openxmlformats.org/officeDocument/2006/relationships/image" Target="../media/image120.png"/><Relationship Id="rId14" Type="http://schemas.openxmlformats.org/officeDocument/2006/relationships/image" Target="../media/image125.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ftp://ftp.fao.org/FI/asfa/asfa_partner_list.pdf"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7.emf"/><Relationship Id="rId5" Type="http://schemas.openxmlformats.org/officeDocument/2006/relationships/image" Target="../media/image1.png"/><Relationship Id="rId4" Type="http://schemas.openxmlformats.org/officeDocument/2006/relationships/oleObject" Target="../embeddings/oleObject2.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27.em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mailto:biblat@dgb.unam.mx" TargetMode="External"/><Relationship Id="rId7" Type="http://schemas.openxmlformats.org/officeDocument/2006/relationships/image" Target="../media/image7.png"/><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9.jpeg"/><Relationship Id="rId11" Type="http://schemas.openxmlformats.org/officeDocument/2006/relationships/oleObject" Target="../embeddings/oleObject4.bin"/><Relationship Id="rId5" Type="http://schemas.openxmlformats.org/officeDocument/2006/relationships/image" Target="../media/image80.emf"/><Relationship Id="rId10" Type="http://schemas.openxmlformats.org/officeDocument/2006/relationships/image" Target="../media/image5.jpeg"/><Relationship Id="rId4" Type="http://schemas.openxmlformats.org/officeDocument/2006/relationships/image" Target="../media/image128.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clase.unam.mx/" TargetMode="External"/><Relationship Id="rId7" Type="http://schemas.openxmlformats.org/officeDocument/2006/relationships/hyperlink" Target="http://biblat.unam.mx/"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periodica.unam.mx/"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a:srcRect l="43048" t="64620" r="43465" b="14327"/>
          <a:stretch/>
        </p:blipFill>
        <p:spPr>
          <a:xfrm>
            <a:off x="274238" y="2744071"/>
            <a:ext cx="1718213" cy="1508675"/>
          </a:xfrm>
          <a:prstGeom prst="rect">
            <a:avLst/>
          </a:prstGeom>
        </p:spPr>
      </p:pic>
      <p:pic>
        <p:nvPicPr>
          <p:cNvPr id="5" name="Imagen 4"/>
          <p:cNvPicPr>
            <a:picLocks noChangeAspect="1"/>
          </p:cNvPicPr>
          <p:nvPr/>
        </p:nvPicPr>
        <p:blipFill rotWithShape="1">
          <a:blip r:embed="rId4"/>
          <a:srcRect l="44430" t="78188" r="45241" b="11754"/>
          <a:stretch/>
        </p:blipFill>
        <p:spPr>
          <a:xfrm>
            <a:off x="2396944" y="2729828"/>
            <a:ext cx="2506380" cy="1372922"/>
          </a:xfrm>
          <a:prstGeom prst="rect">
            <a:avLst/>
          </a:prstGeom>
        </p:spPr>
      </p:pic>
      <p:pic>
        <p:nvPicPr>
          <p:cNvPr id="6" name="Imagen 5"/>
          <p:cNvPicPr>
            <a:picLocks noChangeAspect="1"/>
          </p:cNvPicPr>
          <p:nvPr/>
        </p:nvPicPr>
        <p:blipFill rotWithShape="1">
          <a:blip r:embed="rId5"/>
          <a:srcRect l="4298" t="11053" r="75241" b="71521"/>
          <a:stretch/>
        </p:blipFill>
        <p:spPr>
          <a:xfrm>
            <a:off x="5275235" y="3068152"/>
            <a:ext cx="2472543" cy="1184594"/>
          </a:xfrm>
          <a:prstGeom prst="rect">
            <a:avLst/>
          </a:prstGeom>
        </p:spPr>
      </p:pic>
      <p:sp>
        <p:nvSpPr>
          <p:cNvPr id="7" name="CuadroTexto 6"/>
          <p:cNvSpPr txBox="1"/>
          <p:nvPr/>
        </p:nvSpPr>
        <p:spPr>
          <a:xfrm>
            <a:off x="718853" y="211885"/>
            <a:ext cx="10047455" cy="646331"/>
          </a:xfrm>
          <a:prstGeom prst="rect">
            <a:avLst/>
          </a:prstGeom>
          <a:noFill/>
        </p:spPr>
        <p:txBody>
          <a:bodyPr wrap="square" rtlCol="0">
            <a:spAutoFit/>
          </a:bodyPr>
          <a:lstStyle/>
          <a:p>
            <a:r>
              <a:rPr lang="es-MX" dirty="0" smtClean="0"/>
              <a:t>Bases de datos producidas por el </a:t>
            </a:r>
            <a:r>
              <a:rPr lang="es-MX" b="1" dirty="0" smtClean="0"/>
              <a:t>Departamento de </a:t>
            </a:r>
            <a:r>
              <a:rPr lang="es-MX" b="1" dirty="0"/>
              <a:t>Bibliografía Latinoamericana </a:t>
            </a:r>
          </a:p>
          <a:p>
            <a:r>
              <a:rPr lang="es-MX" dirty="0" smtClean="0"/>
              <a:t>Subdirección de Servicios de Información Especializada - DIRECCIÓN </a:t>
            </a:r>
            <a:r>
              <a:rPr lang="es-MX" dirty="0"/>
              <a:t>GNL. DE </a:t>
            </a:r>
            <a:r>
              <a:rPr lang="es-MX" dirty="0" smtClean="0"/>
              <a:t>BIBLIOTECAS, UNAM</a:t>
            </a:r>
            <a:endParaRPr lang="es-MX" dirty="0"/>
          </a:p>
        </p:txBody>
      </p:sp>
      <p:pic>
        <p:nvPicPr>
          <p:cNvPr id="8" name="Picture 2" descr="http://t2.gstatic.com/images?q=tbn:CDy-FcvCj8jzIM:http://www.caicyt.gov.ar/reunion-latindex/imagenes/logo_latindex.gif/image"/>
          <p:cNvPicPr>
            <a:picLocks noChangeAspect="1" noChangeArrowheads="1"/>
          </p:cNvPicPr>
          <p:nvPr/>
        </p:nvPicPr>
        <p:blipFill>
          <a:blip r:embed="rId6" cstate="print"/>
          <a:srcRect/>
          <a:stretch>
            <a:fillRect/>
          </a:stretch>
        </p:blipFill>
        <p:spPr bwMode="auto">
          <a:xfrm>
            <a:off x="669324" y="1237578"/>
            <a:ext cx="1029891" cy="149225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upo 22"/>
          <p:cNvGrpSpPr/>
          <p:nvPr/>
        </p:nvGrpSpPr>
        <p:grpSpPr>
          <a:xfrm>
            <a:off x="7747778" y="2871921"/>
            <a:ext cx="2558825" cy="1520742"/>
            <a:chOff x="7747778" y="2871921"/>
            <a:chExt cx="2558825" cy="1520742"/>
          </a:xfrm>
        </p:grpSpPr>
        <p:sp>
          <p:nvSpPr>
            <p:cNvPr id="9" name="Pentágono 8"/>
            <p:cNvSpPr/>
            <p:nvPr/>
          </p:nvSpPr>
          <p:spPr>
            <a:xfrm rot="10800000">
              <a:off x="7747778" y="2871921"/>
              <a:ext cx="2558825" cy="1520742"/>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C00000"/>
                </a:solidFill>
              </a:endParaRPr>
            </a:p>
          </p:txBody>
        </p:sp>
        <p:sp>
          <p:nvSpPr>
            <p:cNvPr id="10" name="CuadroTexto 9"/>
            <p:cNvSpPr txBox="1"/>
            <p:nvPr/>
          </p:nvSpPr>
          <p:spPr>
            <a:xfrm>
              <a:off x="8189472" y="2948328"/>
              <a:ext cx="2117131" cy="1200329"/>
            </a:xfrm>
            <a:prstGeom prst="rect">
              <a:avLst/>
            </a:prstGeom>
            <a:noFill/>
          </p:spPr>
          <p:txBody>
            <a:bodyPr wrap="square" rtlCol="0">
              <a:spAutoFit/>
            </a:bodyPr>
            <a:lstStyle/>
            <a:p>
              <a:pPr algn="ctr"/>
              <a:r>
                <a:rPr lang="es-MX" b="1" dirty="0" smtClean="0">
                  <a:solidFill>
                    <a:schemeClr val="bg1">
                      <a:lumMod val="75000"/>
                    </a:schemeClr>
                  </a:solidFill>
                  <a:effectLst>
                    <a:outerShdw blurRad="38100" dist="38100" dir="2700000" algn="tl">
                      <a:srgbClr val="000000">
                        <a:alpha val="43137"/>
                      </a:srgbClr>
                    </a:outerShdw>
                  </a:effectLst>
                </a:rPr>
                <a:t>Portal de indicadores </a:t>
              </a:r>
              <a:r>
                <a:rPr lang="es-MX" b="1" dirty="0" err="1" smtClean="0">
                  <a:solidFill>
                    <a:schemeClr val="bg1">
                      <a:lumMod val="75000"/>
                    </a:schemeClr>
                  </a:solidFill>
                  <a:effectLst>
                    <a:outerShdw blurRad="38100" dist="38100" dir="2700000" algn="tl">
                      <a:srgbClr val="000000">
                        <a:alpha val="43137"/>
                      </a:srgbClr>
                    </a:outerShdw>
                  </a:effectLst>
                </a:rPr>
                <a:t>bibliométricos</a:t>
              </a:r>
              <a:r>
                <a:rPr lang="es-MX" b="1" dirty="0" smtClean="0">
                  <a:solidFill>
                    <a:schemeClr val="bg1">
                      <a:lumMod val="75000"/>
                    </a:schemeClr>
                  </a:solidFill>
                  <a:effectLst>
                    <a:outerShdw blurRad="38100" dist="38100" dir="2700000" algn="tl">
                      <a:srgbClr val="000000">
                        <a:alpha val="43137"/>
                      </a:srgbClr>
                    </a:outerShdw>
                  </a:effectLst>
                </a:rPr>
                <a:t> de CLASE y PERIÓDICA</a:t>
              </a:r>
              <a:endParaRPr lang="es-MX" b="1" dirty="0">
                <a:solidFill>
                  <a:schemeClr val="bg1">
                    <a:lumMod val="75000"/>
                  </a:schemeClr>
                </a:solidFill>
                <a:effectLst>
                  <a:outerShdw blurRad="38100" dist="38100" dir="2700000" algn="tl">
                    <a:srgbClr val="000000">
                      <a:alpha val="43137"/>
                    </a:srgbClr>
                  </a:outerShdw>
                </a:effectLst>
              </a:endParaRPr>
            </a:p>
          </p:txBody>
        </p:sp>
      </p:grpSp>
      <p:sp>
        <p:nvSpPr>
          <p:cNvPr id="15" name="CuadroTexto 14"/>
          <p:cNvSpPr txBox="1"/>
          <p:nvPr/>
        </p:nvSpPr>
        <p:spPr>
          <a:xfrm>
            <a:off x="1959135" y="3320566"/>
            <a:ext cx="448205" cy="584775"/>
          </a:xfrm>
          <a:prstGeom prst="rect">
            <a:avLst/>
          </a:prstGeom>
          <a:noFill/>
        </p:spPr>
        <p:txBody>
          <a:bodyPr wrap="square" rtlCol="0">
            <a:spAutoFit/>
          </a:bodyPr>
          <a:lstStyle/>
          <a:p>
            <a:r>
              <a:rPr lang="es-MX" sz="3200" b="1" dirty="0" smtClean="0"/>
              <a:t>+</a:t>
            </a:r>
            <a:endParaRPr lang="es-MX" sz="3200" b="1" dirty="0"/>
          </a:p>
        </p:txBody>
      </p:sp>
      <p:sp>
        <p:nvSpPr>
          <p:cNvPr id="16" name="CuadroTexto 15"/>
          <p:cNvSpPr txBox="1"/>
          <p:nvPr/>
        </p:nvSpPr>
        <p:spPr>
          <a:xfrm>
            <a:off x="4827030" y="3456742"/>
            <a:ext cx="448205" cy="584775"/>
          </a:xfrm>
          <a:prstGeom prst="rect">
            <a:avLst/>
          </a:prstGeom>
          <a:noFill/>
        </p:spPr>
        <p:txBody>
          <a:bodyPr wrap="square" rtlCol="0">
            <a:spAutoFit/>
          </a:bodyPr>
          <a:lstStyle/>
          <a:p>
            <a:r>
              <a:rPr lang="es-MX" sz="3200" b="1" dirty="0" smtClean="0"/>
              <a:t>=</a:t>
            </a:r>
            <a:endParaRPr lang="es-MX" sz="3200" b="1" dirty="0"/>
          </a:p>
        </p:txBody>
      </p:sp>
      <p:grpSp>
        <p:nvGrpSpPr>
          <p:cNvPr id="19" name="Grupo 18"/>
          <p:cNvGrpSpPr/>
          <p:nvPr/>
        </p:nvGrpSpPr>
        <p:grpSpPr>
          <a:xfrm>
            <a:off x="1010629" y="3999756"/>
            <a:ext cx="2639505" cy="2943330"/>
            <a:chOff x="2992596" y="3879564"/>
            <a:chExt cx="2639505" cy="2943330"/>
          </a:xfrm>
        </p:grpSpPr>
        <p:sp>
          <p:nvSpPr>
            <p:cNvPr id="13" name="Pentágono 12"/>
            <p:cNvSpPr/>
            <p:nvPr/>
          </p:nvSpPr>
          <p:spPr>
            <a:xfrm rot="16200000">
              <a:off x="3001880" y="3870280"/>
              <a:ext cx="2620937" cy="2639505"/>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C00000"/>
                </a:solidFill>
              </a:endParaRPr>
            </a:p>
          </p:txBody>
        </p:sp>
        <p:sp>
          <p:nvSpPr>
            <p:cNvPr id="17" name="CuadroTexto 16"/>
            <p:cNvSpPr txBox="1"/>
            <p:nvPr/>
          </p:nvSpPr>
          <p:spPr>
            <a:xfrm>
              <a:off x="3098238" y="5068568"/>
              <a:ext cx="2425577" cy="1754326"/>
            </a:xfrm>
            <a:prstGeom prst="rect">
              <a:avLst/>
            </a:prstGeom>
            <a:noFill/>
          </p:spPr>
          <p:txBody>
            <a:bodyPr wrap="square" rtlCol="0">
              <a:spAutoFit/>
            </a:bodyPr>
            <a:lstStyle/>
            <a:p>
              <a:pPr algn="ctr"/>
              <a:r>
                <a:rPr lang="es-MX" b="1" dirty="0">
                  <a:solidFill>
                    <a:schemeClr val="bg1">
                      <a:lumMod val="75000"/>
                    </a:schemeClr>
                  </a:solidFill>
                  <a:effectLst>
                    <a:outerShdw blurRad="38100" dist="38100" dir="2700000" algn="tl">
                      <a:srgbClr val="000000">
                        <a:alpha val="43137"/>
                      </a:srgbClr>
                    </a:outerShdw>
                  </a:effectLst>
                </a:rPr>
                <a:t>Bases de datos analíticas </a:t>
              </a:r>
              <a:endParaRPr lang="es-MX" b="1" dirty="0" smtClean="0">
                <a:solidFill>
                  <a:schemeClr val="bg1">
                    <a:lumMod val="75000"/>
                  </a:schemeClr>
                </a:solidFill>
                <a:effectLst>
                  <a:outerShdw blurRad="38100" dist="38100" dir="2700000" algn="tl">
                    <a:srgbClr val="000000">
                      <a:alpha val="43137"/>
                    </a:srgbClr>
                  </a:outerShdw>
                </a:effectLst>
              </a:endParaRPr>
            </a:p>
            <a:p>
              <a:pPr algn="ctr"/>
              <a:r>
                <a:rPr lang="es-MX" b="1" dirty="0" smtClean="0">
                  <a:solidFill>
                    <a:schemeClr val="bg1">
                      <a:lumMod val="75000"/>
                    </a:schemeClr>
                  </a:solidFill>
                  <a:effectLst>
                    <a:outerShdw blurRad="38100" dist="38100" dir="2700000" algn="tl">
                      <a:srgbClr val="000000">
                        <a:alpha val="43137"/>
                      </a:srgbClr>
                    </a:outerShdw>
                  </a:effectLst>
                </a:rPr>
                <a:t>(</a:t>
              </a:r>
              <a:r>
                <a:rPr lang="es-MX" b="1" dirty="0">
                  <a:solidFill>
                    <a:schemeClr val="bg1">
                      <a:lumMod val="75000"/>
                    </a:schemeClr>
                  </a:solidFill>
                  <a:effectLst>
                    <a:outerShdw blurRad="38100" dist="38100" dir="2700000" algn="tl">
                      <a:srgbClr val="000000">
                        <a:alpha val="43137"/>
                      </a:srgbClr>
                    </a:outerShdw>
                  </a:effectLst>
                </a:rPr>
                <a:t>registro por artículo) </a:t>
              </a:r>
            </a:p>
            <a:p>
              <a:pPr algn="ctr"/>
              <a:r>
                <a:rPr lang="es-MX" b="1" dirty="0">
                  <a:solidFill>
                    <a:schemeClr val="bg1">
                      <a:lumMod val="75000"/>
                    </a:schemeClr>
                  </a:solidFill>
                  <a:effectLst>
                    <a:outerShdw blurRad="38100" dist="38100" dir="2700000" algn="tl">
                      <a:srgbClr val="000000">
                        <a:alpha val="43137"/>
                      </a:srgbClr>
                    </a:outerShdw>
                  </a:effectLst>
                </a:rPr>
                <a:t>+ texto completo </a:t>
              </a:r>
              <a:endParaRPr lang="es-MX" b="1" dirty="0" smtClean="0">
                <a:solidFill>
                  <a:schemeClr val="bg1">
                    <a:lumMod val="75000"/>
                  </a:schemeClr>
                </a:solidFill>
                <a:effectLst>
                  <a:outerShdw blurRad="38100" dist="38100" dir="2700000" algn="tl">
                    <a:srgbClr val="000000">
                      <a:alpha val="43137"/>
                    </a:srgbClr>
                  </a:outerShdw>
                </a:effectLst>
              </a:endParaRPr>
            </a:p>
            <a:p>
              <a:pPr algn="ctr"/>
              <a:r>
                <a:rPr lang="es-MX" b="1" dirty="0" smtClean="0">
                  <a:solidFill>
                    <a:schemeClr val="bg1">
                      <a:lumMod val="75000"/>
                    </a:schemeClr>
                  </a:solidFill>
                  <a:effectLst>
                    <a:outerShdw blurRad="38100" dist="38100" dir="2700000" algn="tl">
                      <a:srgbClr val="000000">
                        <a:alpha val="43137"/>
                      </a:srgbClr>
                    </a:outerShdw>
                  </a:effectLst>
                </a:rPr>
                <a:t>en </a:t>
              </a:r>
              <a:r>
                <a:rPr lang="es-MX" b="1" dirty="0">
                  <a:solidFill>
                    <a:schemeClr val="bg1">
                      <a:lumMod val="75000"/>
                    </a:schemeClr>
                  </a:solidFill>
                  <a:effectLst>
                    <a:outerShdw blurRad="38100" dist="38100" dir="2700000" algn="tl">
                      <a:srgbClr val="000000">
                        <a:alpha val="43137"/>
                      </a:srgbClr>
                    </a:outerShdw>
                  </a:effectLst>
                </a:rPr>
                <a:t>algunos registros</a:t>
              </a:r>
            </a:p>
            <a:p>
              <a:endParaRPr lang="es-MX" dirty="0"/>
            </a:p>
          </p:txBody>
        </p:sp>
      </p:grpSp>
      <p:grpSp>
        <p:nvGrpSpPr>
          <p:cNvPr id="20" name="Grupo 19"/>
          <p:cNvGrpSpPr/>
          <p:nvPr/>
        </p:nvGrpSpPr>
        <p:grpSpPr>
          <a:xfrm>
            <a:off x="1699216" y="1510423"/>
            <a:ext cx="4163025" cy="1139233"/>
            <a:chOff x="1929006" y="1414603"/>
            <a:chExt cx="9001319" cy="714316"/>
          </a:xfrm>
        </p:grpSpPr>
        <p:sp>
          <p:nvSpPr>
            <p:cNvPr id="21" name="Pentágono 20"/>
            <p:cNvSpPr/>
            <p:nvPr/>
          </p:nvSpPr>
          <p:spPr>
            <a:xfrm rot="10800000">
              <a:off x="1929006" y="1414603"/>
              <a:ext cx="9001319" cy="714316"/>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C00000"/>
                </a:solidFill>
              </a:endParaRPr>
            </a:p>
          </p:txBody>
        </p:sp>
        <p:sp>
          <p:nvSpPr>
            <p:cNvPr id="22" name="CuadroTexto 21"/>
            <p:cNvSpPr txBox="1"/>
            <p:nvPr/>
          </p:nvSpPr>
          <p:spPr>
            <a:xfrm>
              <a:off x="2804451" y="1478421"/>
              <a:ext cx="7447549" cy="578942"/>
            </a:xfrm>
            <a:prstGeom prst="rect">
              <a:avLst/>
            </a:prstGeom>
            <a:noFill/>
          </p:spPr>
          <p:txBody>
            <a:bodyPr wrap="square" rtlCol="0">
              <a:spAutoFit/>
            </a:bodyPr>
            <a:lstStyle/>
            <a:p>
              <a:r>
                <a:rPr lang="es-MX" b="1" dirty="0" smtClean="0">
                  <a:solidFill>
                    <a:schemeClr val="bg1">
                      <a:lumMod val="75000"/>
                    </a:schemeClr>
                  </a:solidFill>
                  <a:effectLst>
                    <a:outerShdw blurRad="38100" dist="38100" dir="2700000" algn="tl">
                      <a:srgbClr val="000000">
                        <a:alpha val="43137"/>
                      </a:srgbClr>
                    </a:outerShdw>
                  </a:effectLst>
                </a:rPr>
                <a:t>Directorio de revistas</a:t>
              </a:r>
            </a:p>
            <a:p>
              <a:r>
                <a:rPr lang="es-MX" b="1" dirty="0" smtClean="0">
                  <a:solidFill>
                    <a:schemeClr val="bg1">
                      <a:lumMod val="75000"/>
                    </a:schemeClr>
                  </a:solidFill>
                  <a:effectLst>
                    <a:outerShdw blurRad="38100" dist="38100" dir="2700000" algn="tl">
                      <a:srgbClr val="000000">
                        <a:alpha val="43137"/>
                      </a:srgbClr>
                    </a:outerShdw>
                  </a:effectLst>
                </a:rPr>
                <a:t>+ Catálogo selectivo con criterios de calidad editorial</a:t>
              </a:r>
              <a:endParaRPr lang="es-MX" b="1" dirty="0">
                <a:solidFill>
                  <a:schemeClr val="bg1">
                    <a:lumMod val="75000"/>
                  </a:schemeClr>
                </a:solidFill>
                <a:effectLst>
                  <a:outerShdw blurRad="38100" dist="38100" dir="2700000" algn="tl">
                    <a:srgbClr val="000000">
                      <a:alpha val="43137"/>
                    </a:srgbClr>
                  </a:outerShdw>
                </a:effectLst>
              </a:endParaRPr>
            </a:p>
          </p:txBody>
        </p:sp>
      </p:grpSp>
      <p:pic>
        <p:nvPicPr>
          <p:cNvPr id="24" name="Imagen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16409" y="4669799"/>
            <a:ext cx="2612820" cy="1739424"/>
          </a:xfrm>
          <a:prstGeom prst="rect">
            <a:avLst/>
          </a:prstGeom>
        </p:spPr>
      </p:pic>
      <p:grpSp>
        <p:nvGrpSpPr>
          <p:cNvPr id="25" name="Grupo 24"/>
          <p:cNvGrpSpPr/>
          <p:nvPr/>
        </p:nvGrpSpPr>
        <p:grpSpPr>
          <a:xfrm rot="10800000">
            <a:off x="5907505" y="5048031"/>
            <a:ext cx="2775518" cy="1590297"/>
            <a:chOff x="7872607" y="2783027"/>
            <a:chExt cx="2572630" cy="1590297"/>
          </a:xfrm>
        </p:grpSpPr>
        <p:sp>
          <p:nvSpPr>
            <p:cNvPr id="26" name="Pentágono 25"/>
            <p:cNvSpPr/>
            <p:nvPr/>
          </p:nvSpPr>
          <p:spPr>
            <a:xfrm rot="10800000">
              <a:off x="7872607" y="2852582"/>
              <a:ext cx="2558825" cy="1520742"/>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C00000"/>
                </a:solidFill>
              </a:endParaRPr>
            </a:p>
          </p:txBody>
        </p:sp>
        <p:sp>
          <p:nvSpPr>
            <p:cNvPr id="27" name="CuadroTexto 26"/>
            <p:cNvSpPr txBox="1"/>
            <p:nvPr/>
          </p:nvSpPr>
          <p:spPr>
            <a:xfrm rot="10800000">
              <a:off x="8328106" y="2783027"/>
              <a:ext cx="2117131" cy="1477328"/>
            </a:xfrm>
            <a:prstGeom prst="rect">
              <a:avLst/>
            </a:prstGeom>
            <a:noFill/>
          </p:spPr>
          <p:txBody>
            <a:bodyPr wrap="square" rtlCol="0">
              <a:spAutoFit/>
            </a:bodyPr>
            <a:lstStyle/>
            <a:p>
              <a:pPr algn="ctr"/>
              <a:r>
                <a:rPr lang="es-MX" b="1" dirty="0" smtClean="0">
                  <a:solidFill>
                    <a:schemeClr val="bg1">
                      <a:lumMod val="75000"/>
                    </a:schemeClr>
                  </a:solidFill>
                  <a:effectLst>
                    <a:outerShdw blurRad="38100" dist="38100" dir="2700000" algn="tl">
                      <a:srgbClr val="000000">
                        <a:alpha val="43137"/>
                      </a:srgbClr>
                    </a:outerShdw>
                  </a:effectLst>
                </a:rPr>
                <a:t>Biblioteca a texto completo e indicadores </a:t>
              </a:r>
              <a:r>
                <a:rPr lang="es-MX" b="1" dirty="0" err="1" smtClean="0">
                  <a:solidFill>
                    <a:schemeClr val="bg1">
                      <a:lumMod val="75000"/>
                    </a:schemeClr>
                  </a:solidFill>
                  <a:effectLst>
                    <a:outerShdw blurRad="38100" dist="38100" dir="2700000" algn="tl">
                      <a:srgbClr val="000000">
                        <a:alpha val="43137"/>
                      </a:srgbClr>
                    </a:outerShdw>
                  </a:effectLst>
                </a:rPr>
                <a:t>bibliométricos</a:t>
              </a:r>
              <a:r>
                <a:rPr lang="es-MX" b="1" dirty="0" smtClean="0">
                  <a:solidFill>
                    <a:schemeClr val="bg1">
                      <a:lumMod val="75000"/>
                    </a:schemeClr>
                  </a:solidFill>
                  <a:effectLst>
                    <a:outerShdw blurRad="38100" dist="38100" dir="2700000" algn="tl">
                      <a:srgbClr val="000000">
                        <a:alpha val="43137"/>
                      </a:srgbClr>
                    </a:outerShdw>
                  </a:effectLst>
                </a:rPr>
                <a:t> basados en citación</a:t>
              </a:r>
              <a:endParaRPr lang="es-MX" b="1" dirty="0">
                <a:solidFill>
                  <a:schemeClr val="bg1">
                    <a:lumMod val="75000"/>
                  </a:schemeClr>
                </a:solidFill>
                <a:effectLst>
                  <a:outerShdw blurRad="38100" dist="38100" dir="2700000" algn="tl">
                    <a:srgbClr val="000000">
                      <a:alpha val="43137"/>
                    </a:srgbClr>
                  </a:outerShdw>
                </a:effectLst>
              </a:endParaRPr>
            </a:p>
          </p:txBody>
        </p:sp>
      </p:grpSp>
      <p:graphicFrame>
        <p:nvGraphicFramePr>
          <p:cNvPr id="28" name="Objeto 27"/>
          <p:cNvGraphicFramePr>
            <a:graphicFrameLocks noChangeAspect="1"/>
          </p:cNvGraphicFramePr>
          <p:nvPr>
            <p:extLst>
              <p:ext uri="{D42A27DB-BD31-4B8C-83A1-F6EECF244321}">
                <p14:modId xmlns:p14="http://schemas.microsoft.com/office/powerpoint/2010/main" val="2969076860"/>
              </p:ext>
            </p:extLst>
          </p:nvPr>
        </p:nvGraphicFramePr>
        <p:xfrm>
          <a:off x="10306603" y="1432879"/>
          <a:ext cx="1243990" cy="1243990"/>
        </p:xfrm>
        <a:graphic>
          <a:graphicData uri="http://schemas.openxmlformats.org/presentationml/2006/ole">
            <mc:AlternateContent xmlns:mc="http://schemas.openxmlformats.org/markup-compatibility/2006">
              <mc:Choice xmlns:v="urn:schemas-microsoft-com:vml" Requires="v">
                <p:oleObj spid="_x0000_s1066" r:id="rId8" imgW="2762636" imgH="2762636" progId="">
                  <p:embed/>
                </p:oleObj>
              </mc:Choice>
              <mc:Fallback>
                <p:oleObj r:id="rId8" imgW="2762636" imgH="2762636" progId="">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6603" y="1432879"/>
                        <a:ext cx="1243990" cy="1243990"/>
                      </a:xfrm>
                      <a:prstGeom prst="rect">
                        <a:avLst/>
                      </a:prstGeom>
                      <a:noFill/>
                    </p:spPr>
                  </p:pic>
                </p:oleObj>
              </mc:Fallback>
            </mc:AlternateContent>
          </a:graphicData>
        </a:graphic>
      </p:graphicFrame>
      <p:grpSp>
        <p:nvGrpSpPr>
          <p:cNvPr id="33" name="Grupo 32"/>
          <p:cNvGrpSpPr/>
          <p:nvPr/>
        </p:nvGrpSpPr>
        <p:grpSpPr>
          <a:xfrm>
            <a:off x="5907505" y="1558486"/>
            <a:ext cx="5118438" cy="1036299"/>
            <a:chOff x="5907505" y="1558486"/>
            <a:chExt cx="5118438" cy="1036299"/>
          </a:xfrm>
        </p:grpSpPr>
        <p:sp>
          <p:nvSpPr>
            <p:cNvPr id="31" name="Pentágono 30"/>
            <p:cNvSpPr/>
            <p:nvPr/>
          </p:nvSpPr>
          <p:spPr>
            <a:xfrm>
              <a:off x="5953407" y="1558486"/>
              <a:ext cx="4169412" cy="1036299"/>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C00000"/>
                </a:solidFill>
              </a:endParaRPr>
            </a:p>
          </p:txBody>
        </p:sp>
        <p:sp>
          <p:nvSpPr>
            <p:cNvPr id="32" name="CuadroTexto 31"/>
            <p:cNvSpPr txBox="1"/>
            <p:nvPr/>
          </p:nvSpPr>
          <p:spPr>
            <a:xfrm>
              <a:off x="5907505" y="1558486"/>
              <a:ext cx="5118438" cy="923330"/>
            </a:xfrm>
            <a:prstGeom prst="rect">
              <a:avLst/>
            </a:prstGeom>
            <a:noFill/>
          </p:spPr>
          <p:txBody>
            <a:bodyPr wrap="square" rtlCol="0">
              <a:spAutoFit/>
            </a:bodyPr>
            <a:lstStyle/>
            <a:p>
              <a:r>
                <a:rPr lang="es-MX" b="1" dirty="0" smtClean="0">
                  <a:solidFill>
                    <a:schemeClr val="bg1">
                      <a:lumMod val="75000"/>
                    </a:schemeClr>
                  </a:solidFill>
                  <a:effectLst>
                    <a:outerShdw blurRad="38100" dist="38100" dir="2700000" algn="tl">
                      <a:srgbClr val="000000">
                        <a:alpha val="43137"/>
                      </a:srgbClr>
                    </a:outerShdw>
                  </a:effectLst>
                </a:rPr>
                <a:t>Centro colaborador de la </a:t>
              </a:r>
              <a:endParaRPr lang="es-MX" b="1" dirty="0" smtClean="0">
                <a:solidFill>
                  <a:schemeClr val="bg1">
                    <a:lumMod val="75000"/>
                  </a:schemeClr>
                </a:solidFill>
                <a:effectLst>
                  <a:outerShdw blurRad="38100" dist="38100" dir="2700000" algn="tl">
                    <a:srgbClr val="000000">
                      <a:alpha val="43137"/>
                    </a:srgbClr>
                  </a:outerShdw>
                </a:effectLst>
              </a:endParaRPr>
            </a:p>
            <a:p>
              <a:r>
                <a:rPr lang="es-MX" b="1" dirty="0" smtClean="0">
                  <a:solidFill>
                    <a:schemeClr val="bg1">
                      <a:lumMod val="75000"/>
                    </a:schemeClr>
                  </a:solidFill>
                  <a:effectLst>
                    <a:outerShdw blurRad="38100" dist="38100" dir="2700000" algn="tl">
                      <a:srgbClr val="000000">
                        <a:alpha val="43137"/>
                      </a:srgbClr>
                    </a:outerShdw>
                  </a:effectLst>
                </a:rPr>
                <a:t>base </a:t>
              </a:r>
              <a:r>
                <a:rPr lang="es-MX" b="1" dirty="0" smtClean="0">
                  <a:solidFill>
                    <a:schemeClr val="bg1">
                      <a:lumMod val="75000"/>
                    </a:schemeClr>
                  </a:solidFill>
                  <a:effectLst>
                    <a:outerShdw blurRad="38100" dist="38100" dir="2700000" algn="tl">
                      <a:srgbClr val="000000">
                        <a:alpha val="43137"/>
                      </a:srgbClr>
                    </a:outerShdw>
                  </a:effectLst>
                </a:rPr>
                <a:t>de datos </a:t>
              </a:r>
              <a:r>
                <a:rPr lang="es-MX" b="1" dirty="0" smtClean="0">
                  <a:solidFill>
                    <a:schemeClr val="bg1">
                      <a:lumMod val="75000"/>
                    </a:schemeClr>
                  </a:solidFill>
                  <a:effectLst>
                    <a:outerShdw blurRad="38100" dist="38100" dir="2700000" algn="tl">
                      <a:srgbClr val="000000">
                        <a:alpha val="43137"/>
                      </a:srgbClr>
                    </a:outerShdw>
                  </a:effectLst>
                </a:rPr>
                <a:t>bibliográfica </a:t>
              </a:r>
              <a:r>
                <a:rPr lang="es-MX" b="1" dirty="0" smtClean="0">
                  <a:solidFill>
                    <a:schemeClr val="bg1">
                      <a:lumMod val="75000"/>
                    </a:schemeClr>
                  </a:solidFill>
                  <a:effectLst>
                    <a:outerShdw blurRad="38100" dist="38100" dir="2700000" algn="tl">
                      <a:srgbClr val="000000">
                        <a:alpha val="43137"/>
                      </a:srgbClr>
                    </a:outerShdw>
                  </a:effectLst>
                </a:rPr>
                <a:t/>
              </a:r>
              <a:br>
                <a:rPr lang="es-MX" b="1" dirty="0" smtClean="0">
                  <a:solidFill>
                    <a:schemeClr val="bg1">
                      <a:lumMod val="75000"/>
                    </a:schemeClr>
                  </a:solidFill>
                  <a:effectLst>
                    <a:outerShdw blurRad="38100" dist="38100" dir="2700000" algn="tl">
                      <a:srgbClr val="000000">
                        <a:alpha val="43137"/>
                      </a:srgbClr>
                    </a:outerShdw>
                  </a:effectLst>
                </a:rPr>
              </a:br>
              <a:r>
                <a:rPr lang="es-MX" b="1" i="1" dirty="0" err="1" smtClean="0">
                  <a:solidFill>
                    <a:schemeClr val="bg1">
                      <a:lumMod val="75000"/>
                    </a:schemeClr>
                  </a:solidFill>
                  <a:effectLst>
                    <a:outerShdw blurRad="38100" dist="38100" dir="2700000" algn="tl">
                      <a:srgbClr val="000000">
                        <a:alpha val="43137"/>
                      </a:srgbClr>
                    </a:outerShdw>
                  </a:effectLst>
                </a:rPr>
                <a:t>Aquatic</a:t>
              </a:r>
              <a:r>
                <a:rPr lang="es-MX" b="1" i="1" dirty="0" smtClean="0">
                  <a:solidFill>
                    <a:schemeClr val="bg1">
                      <a:lumMod val="75000"/>
                    </a:schemeClr>
                  </a:solidFill>
                  <a:effectLst>
                    <a:outerShdw blurRad="38100" dist="38100" dir="2700000" algn="tl">
                      <a:srgbClr val="000000">
                        <a:alpha val="43137"/>
                      </a:srgbClr>
                    </a:outerShdw>
                  </a:effectLst>
                </a:rPr>
                <a:t> </a:t>
              </a:r>
              <a:r>
                <a:rPr lang="es-MX" b="1" i="1" dirty="0" err="1" smtClean="0">
                  <a:solidFill>
                    <a:schemeClr val="bg1">
                      <a:lumMod val="75000"/>
                    </a:schemeClr>
                  </a:solidFill>
                  <a:effectLst>
                    <a:outerShdw blurRad="38100" dist="38100" dir="2700000" algn="tl">
                      <a:srgbClr val="000000">
                        <a:alpha val="43137"/>
                      </a:srgbClr>
                    </a:outerShdw>
                  </a:effectLst>
                </a:rPr>
                <a:t>Sciences</a:t>
              </a:r>
              <a:r>
                <a:rPr lang="es-MX" b="1" i="1" dirty="0" smtClean="0">
                  <a:solidFill>
                    <a:schemeClr val="bg1">
                      <a:lumMod val="75000"/>
                    </a:schemeClr>
                  </a:solidFill>
                  <a:effectLst>
                    <a:outerShdw blurRad="38100" dist="38100" dir="2700000" algn="tl">
                      <a:srgbClr val="000000">
                        <a:alpha val="43137"/>
                      </a:srgbClr>
                    </a:outerShdw>
                  </a:effectLst>
                </a:rPr>
                <a:t> and </a:t>
              </a:r>
              <a:r>
                <a:rPr lang="es-MX" b="1" i="1" dirty="0" err="1" smtClean="0">
                  <a:solidFill>
                    <a:schemeClr val="bg1">
                      <a:lumMod val="75000"/>
                    </a:schemeClr>
                  </a:solidFill>
                  <a:effectLst>
                    <a:outerShdw blurRad="38100" dist="38100" dir="2700000" algn="tl">
                      <a:srgbClr val="000000">
                        <a:alpha val="43137"/>
                      </a:srgbClr>
                    </a:outerShdw>
                  </a:effectLst>
                </a:rPr>
                <a:t>Fisheries</a:t>
              </a:r>
              <a:r>
                <a:rPr lang="es-MX" b="1" i="1" dirty="0" smtClean="0">
                  <a:solidFill>
                    <a:schemeClr val="bg1">
                      <a:lumMod val="75000"/>
                    </a:schemeClr>
                  </a:solidFill>
                  <a:effectLst>
                    <a:outerShdw blurRad="38100" dist="38100" dir="2700000" algn="tl">
                      <a:srgbClr val="000000">
                        <a:alpha val="43137"/>
                      </a:srgbClr>
                    </a:outerShdw>
                  </a:effectLst>
                </a:rPr>
                <a:t> </a:t>
              </a:r>
              <a:r>
                <a:rPr lang="es-MX" b="1" i="1" dirty="0" err="1" smtClean="0">
                  <a:solidFill>
                    <a:schemeClr val="bg1">
                      <a:lumMod val="75000"/>
                    </a:schemeClr>
                  </a:solidFill>
                  <a:effectLst>
                    <a:outerShdw blurRad="38100" dist="38100" dir="2700000" algn="tl">
                      <a:srgbClr val="000000">
                        <a:alpha val="43137"/>
                      </a:srgbClr>
                    </a:outerShdw>
                  </a:effectLst>
                </a:rPr>
                <a:t>Abstracts</a:t>
              </a:r>
              <a:endParaRPr lang="es-MX" b="1" i="1" dirty="0">
                <a:solidFill>
                  <a:schemeClr val="bg1">
                    <a:lumMod val="7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36628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áfico 4"/>
          <p:cNvGraphicFramePr>
            <a:graphicFrameLocks/>
          </p:cNvGraphicFramePr>
          <p:nvPr>
            <p:extLst>
              <p:ext uri="{D42A27DB-BD31-4B8C-83A1-F6EECF244321}">
                <p14:modId xmlns:p14="http://schemas.microsoft.com/office/powerpoint/2010/main" val="1874107865"/>
              </p:ext>
            </p:extLst>
          </p:nvPr>
        </p:nvGraphicFramePr>
        <p:xfrm>
          <a:off x="227981" y="505242"/>
          <a:ext cx="8684007" cy="5764479"/>
        </p:xfrm>
        <a:graphic>
          <a:graphicData uri="http://schemas.openxmlformats.org/drawingml/2006/chart">
            <c:chart xmlns:c="http://schemas.openxmlformats.org/drawingml/2006/chart" xmlns:r="http://schemas.openxmlformats.org/officeDocument/2006/relationships" r:id="rId2"/>
          </a:graphicData>
        </a:graphic>
      </p:graphicFrame>
      <p:pic>
        <p:nvPicPr>
          <p:cNvPr id="6" name="Imagen 5"/>
          <p:cNvPicPr>
            <a:picLocks noChangeAspect="1"/>
          </p:cNvPicPr>
          <p:nvPr/>
        </p:nvPicPr>
        <p:blipFill rotWithShape="1">
          <a:blip r:embed="rId3"/>
          <a:srcRect l="44430" t="78188" r="45241" b="11754"/>
          <a:stretch/>
        </p:blipFill>
        <p:spPr>
          <a:xfrm>
            <a:off x="9138938" y="709959"/>
            <a:ext cx="2506380" cy="1372922"/>
          </a:xfrm>
          <a:prstGeom prst="rect">
            <a:avLst/>
          </a:prstGeom>
        </p:spPr>
      </p:pic>
      <p:sp>
        <p:nvSpPr>
          <p:cNvPr id="7" name="CuadroTexto 6"/>
          <p:cNvSpPr txBox="1"/>
          <p:nvPr/>
        </p:nvSpPr>
        <p:spPr>
          <a:xfrm>
            <a:off x="9171543" y="2328861"/>
            <a:ext cx="2440314" cy="3170099"/>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000" dirty="0" smtClean="0"/>
              <a:t>Aumento el número de títulos indizados</a:t>
            </a:r>
          </a:p>
          <a:p>
            <a:pPr algn="ctr"/>
            <a:r>
              <a:rPr lang="es-MX" sz="2000" dirty="0" smtClean="0"/>
              <a:t>vs</a:t>
            </a:r>
            <a:endParaRPr lang="es-MX" sz="2000" dirty="0"/>
          </a:p>
          <a:p>
            <a:pPr algn="ctr"/>
            <a:r>
              <a:rPr lang="es-MX" sz="2000" dirty="0" smtClean="0"/>
              <a:t>Reducción del número de analistas</a:t>
            </a:r>
          </a:p>
          <a:p>
            <a:endParaRPr lang="es-MX" sz="2000" dirty="0"/>
          </a:p>
          <a:p>
            <a:pPr algn="ctr"/>
            <a:r>
              <a:rPr lang="es-MX" sz="2000" dirty="0" smtClean="0"/>
              <a:t>No se reciben muchos estudiantes de servicio social de estas áreas</a:t>
            </a:r>
            <a:endParaRPr lang="es-MX" dirty="0"/>
          </a:p>
        </p:txBody>
      </p:sp>
      <p:grpSp>
        <p:nvGrpSpPr>
          <p:cNvPr id="12" name="Grupo 11"/>
          <p:cNvGrpSpPr/>
          <p:nvPr/>
        </p:nvGrpSpPr>
        <p:grpSpPr>
          <a:xfrm>
            <a:off x="6536788" y="996309"/>
            <a:ext cx="1670928" cy="750113"/>
            <a:chOff x="6536788" y="996309"/>
            <a:chExt cx="1670928" cy="750113"/>
          </a:xfrm>
        </p:grpSpPr>
        <p:pic>
          <p:nvPicPr>
            <p:cNvPr id="13314" name="Picture 2" descr="http://www.unesp.br/proex/repositorio/univvirtual/imag/sciel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060" y="1116971"/>
              <a:ext cx="966656" cy="629451"/>
            </a:xfrm>
            <a:prstGeom prst="rect">
              <a:avLst/>
            </a:prstGeom>
            <a:noFill/>
            <a:extLst>
              <a:ext uri="{909E8E84-426E-40DD-AFC4-6F175D3DCCD1}">
                <a14:hiddenFill xmlns:a14="http://schemas.microsoft.com/office/drawing/2010/main">
                  <a:solidFill>
                    <a:srgbClr val="FFFFFF"/>
                  </a:solidFill>
                </a14:hiddenFill>
              </a:ext>
            </a:extLst>
          </p:spPr>
        </p:pic>
        <p:sp>
          <p:nvSpPr>
            <p:cNvPr id="2" name="Elipse 1"/>
            <p:cNvSpPr/>
            <p:nvPr/>
          </p:nvSpPr>
          <p:spPr>
            <a:xfrm>
              <a:off x="6536788" y="1281090"/>
              <a:ext cx="271849" cy="230659"/>
            </a:xfrm>
            <a:prstGeom prst="ellipse">
              <a:avLst/>
            </a:prstGeom>
            <a:solidFill>
              <a:srgbClr val="FF0000">
                <a:alpha val="3803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 name="Conector recto de flecha 3"/>
            <p:cNvCxnSpPr>
              <a:stCxn id="2" idx="6"/>
            </p:cNvCxnSpPr>
            <p:nvPr/>
          </p:nvCxnSpPr>
          <p:spPr>
            <a:xfrm flipV="1">
              <a:off x="6808637" y="1396419"/>
              <a:ext cx="432423" cy="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6650764" y="996309"/>
              <a:ext cx="1556952" cy="400110"/>
            </a:xfrm>
            <a:prstGeom prst="rect">
              <a:avLst/>
            </a:prstGeom>
            <a:noFill/>
          </p:spPr>
          <p:txBody>
            <a:bodyPr wrap="square" rtlCol="0">
              <a:spAutoFit/>
            </a:bodyPr>
            <a:lstStyle/>
            <a:p>
              <a:r>
                <a:rPr lang="es-MX" sz="1000" dirty="0" smtClean="0"/>
                <a:t>Transferencia de + 40,000 registros de: </a:t>
              </a:r>
              <a:endParaRPr lang="es-MX" sz="1000" dirty="0"/>
            </a:p>
          </p:txBody>
        </p:sp>
      </p:grpSp>
    </p:spTree>
    <p:extLst>
      <p:ext uri="{BB962C8B-B14F-4D97-AF65-F5344CB8AC3E}">
        <p14:creationId xmlns:p14="http://schemas.microsoft.com/office/powerpoint/2010/main" val="42693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590218"/>
          </a:xfrm>
        </p:spPr>
        <p:txBody>
          <a:bodyPr>
            <a:normAutofit fontScale="90000"/>
          </a:bodyPr>
          <a:lstStyle/>
          <a:p>
            <a:r>
              <a:rPr lang="es-MX" b="1" dirty="0"/>
              <a:t>Retos y oportunidades</a:t>
            </a:r>
          </a:p>
        </p:txBody>
      </p:sp>
      <p:sp>
        <p:nvSpPr>
          <p:cNvPr id="3" name="Marcador de contenido 2"/>
          <p:cNvSpPr>
            <a:spLocks noGrp="1"/>
          </p:cNvSpPr>
          <p:nvPr>
            <p:ph idx="1"/>
          </p:nvPr>
        </p:nvSpPr>
        <p:spPr>
          <a:xfrm>
            <a:off x="289380" y="2254165"/>
            <a:ext cx="11586949" cy="4351338"/>
          </a:xfrm>
        </p:spPr>
        <p:txBody>
          <a:bodyPr/>
          <a:lstStyle/>
          <a:p>
            <a:r>
              <a:rPr lang="es-MX" b="1" dirty="0" smtClean="0">
                <a:solidFill>
                  <a:srgbClr val="FF0000"/>
                </a:solidFill>
              </a:rPr>
              <a:t>MAYOR RETO</a:t>
            </a:r>
            <a:r>
              <a:rPr lang="es-MX" dirty="0" smtClean="0"/>
              <a:t>: </a:t>
            </a:r>
          </a:p>
          <a:p>
            <a:pPr marL="0" indent="0">
              <a:buNone/>
            </a:pPr>
            <a:r>
              <a:rPr lang="es-MX" dirty="0" smtClean="0"/>
              <a:t>Reducción </a:t>
            </a:r>
            <a:r>
              <a:rPr lang="es-MX" dirty="0"/>
              <a:t>en no. de analistas vs. Incremento en no. de revistas indizadas</a:t>
            </a:r>
          </a:p>
          <a:p>
            <a:pPr marL="457200" lvl="1" indent="0">
              <a:buNone/>
            </a:pPr>
            <a:endParaRPr lang="es-MX" dirty="0"/>
          </a:p>
          <a:p>
            <a:r>
              <a:rPr lang="es-MX" sz="3200" b="1" dirty="0" smtClean="0">
                <a:solidFill>
                  <a:schemeClr val="accent6">
                    <a:lumMod val="75000"/>
                  </a:schemeClr>
                </a:solidFill>
              </a:rPr>
              <a:t>Propuestas de solución</a:t>
            </a:r>
          </a:p>
          <a:p>
            <a:pPr lvl="1"/>
            <a:r>
              <a:rPr lang="es-MX" dirty="0" smtClean="0"/>
              <a:t>Continuar apoyo de servicio social</a:t>
            </a:r>
          </a:p>
          <a:p>
            <a:pPr lvl="1"/>
            <a:r>
              <a:rPr lang="es-MX" dirty="0" smtClean="0"/>
              <a:t>Acceso </a:t>
            </a:r>
            <a:r>
              <a:rPr lang="es-MX" dirty="0"/>
              <a:t>por parte de editores para actualizar sus revistas : interfaz interactiva (BIBLAT)</a:t>
            </a:r>
          </a:p>
          <a:p>
            <a:pPr lvl="1"/>
            <a:r>
              <a:rPr lang="es-MX" dirty="0"/>
              <a:t>Contratación de honorarios – liberación de recursos ALEPH x software libre</a:t>
            </a:r>
          </a:p>
          <a:p>
            <a:pPr lvl="1"/>
            <a:endParaRPr lang="es-MX" dirty="0"/>
          </a:p>
          <a:p>
            <a:pPr lvl="1"/>
            <a:endParaRPr lang="es-MX" dirty="0"/>
          </a:p>
          <a:p>
            <a:pPr lvl="1"/>
            <a:endParaRPr lang="es-MX" dirty="0"/>
          </a:p>
        </p:txBody>
      </p:sp>
      <p:pic>
        <p:nvPicPr>
          <p:cNvPr id="4" name="Imagen 3"/>
          <p:cNvPicPr>
            <a:picLocks noChangeAspect="1"/>
          </p:cNvPicPr>
          <p:nvPr/>
        </p:nvPicPr>
        <p:blipFill rotWithShape="1">
          <a:blip r:embed="rId2"/>
          <a:srcRect l="43048" t="64620" r="43465" b="14327"/>
          <a:stretch/>
        </p:blipFill>
        <p:spPr>
          <a:xfrm>
            <a:off x="6049539" y="181380"/>
            <a:ext cx="1718213" cy="1508675"/>
          </a:xfrm>
          <a:prstGeom prst="rect">
            <a:avLst/>
          </a:prstGeom>
        </p:spPr>
      </p:pic>
      <p:pic>
        <p:nvPicPr>
          <p:cNvPr id="5" name="Imagen 4"/>
          <p:cNvPicPr>
            <a:picLocks noChangeAspect="1"/>
          </p:cNvPicPr>
          <p:nvPr/>
        </p:nvPicPr>
        <p:blipFill rotWithShape="1">
          <a:blip r:embed="rId3"/>
          <a:srcRect l="44430" t="78188" r="45241" b="11754"/>
          <a:stretch/>
        </p:blipFill>
        <p:spPr>
          <a:xfrm>
            <a:off x="8205561" y="365126"/>
            <a:ext cx="2506380" cy="1372922"/>
          </a:xfrm>
          <a:prstGeom prst="rect">
            <a:avLst/>
          </a:prstGeom>
        </p:spPr>
      </p:pic>
      <p:sp>
        <p:nvSpPr>
          <p:cNvPr id="6" name="CuadroTexto 5"/>
          <p:cNvSpPr txBox="1"/>
          <p:nvPr/>
        </p:nvSpPr>
        <p:spPr>
          <a:xfrm>
            <a:off x="7757356" y="840739"/>
            <a:ext cx="448205" cy="584775"/>
          </a:xfrm>
          <a:prstGeom prst="rect">
            <a:avLst/>
          </a:prstGeom>
          <a:noFill/>
        </p:spPr>
        <p:txBody>
          <a:bodyPr wrap="square" rtlCol="0">
            <a:spAutoFit/>
          </a:bodyPr>
          <a:lstStyle/>
          <a:p>
            <a:r>
              <a:rPr lang="es-MX" sz="3200" b="1" dirty="0" smtClean="0"/>
              <a:t>+</a:t>
            </a:r>
            <a:endParaRPr lang="es-MX" sz="3200" b="1" dirty="0"/>
          </a:p>
        </p:txBody>
      </p:sp>
    </p:spTree>
    <p:extLst>
      <p:ext uri="{BB962C8B-B14F-4D97-AF65-F5344CB8AC3E}">
        <p14:creationId xmlns:p14="http://schemas.microsoft.com/office/powerpoint/2010/main" val="428003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8222" r="875" b="16445"/>
          <a:stretch/>
        </p:blipFill>
        <p:spPr>
          <a:xfrm>
            <a:off x="1" y="0"/>
            <a:ext cx="12192000" cy="6858000"/>
          </a:xfrm>
          <a:prstGeom prst="rect">
            <a:avLst/>
          </a:prstGeom>
        </p:spPr>
      </p:pic>
      <p:sp>
        <p:nvSpPr>
          <p:cNvPr id="5" name="CuadroTexto 4"/>
          <p:cNvSpPr txBox="1"/>
          <p:nvPr/>
        </p:nvSpPr>
        <p:spPr>
          <a:xfrm>
            <a:off x="3665563" y="685612"/>
            <a:ext cx="2277979" cy="461665"/>
          </a:xfrm>
          <a:prstGeom prst="rect">
            <a:avLst/>
          </a:prstGeom>
          <a:solidFill>
            <a:srgbClr val="FF0000">
              <a:alpha val="30980"/>
            </a:srgbClr>
          </a:solidFill>
          <a:ln>
            <a:solidFill>
              <a:srgbClr val="C00000"/>
            </a:solidFill>
          </a:ln>
        </p:spPr>
        <p:txBody>
          <a:bodyPr wrap="square" rtlCol="0">
            <a:spAutoFit/>
          </a:bodyPr>
          <a:lstStyle/>
          <a:p>
            <a:pPr algn="ctr"/>
            <a:r>
              <a:rPr lang="es-MX" sz="2400" b="1" dirty="0"/>
              <a:t>autores</a:t>
            </a:r>
          </a:p>
        </p:txBody>
      </p:sp>
      <p:sp>
        <p:nvSpPr>
          <p:cNvPr id="6" name="CuadroTexto 5"/>
          <p:cNvSpPr txBox="1"/>
          <p:nvPr/>
        </p:nvSpPr>
        <p:spPr>
          <a:xfrm>
            <a:off x="3665563" y="1214907"/>
            <a:ext cx="3637606" cy="461665"/>
          </a:xfrm>
          <a:prstGeom prst="rect">
            <a:avLst/>
          </a:prstGeom>
          <a:solidFill>
            <a:srgbClr val="FF0000">
              <a:alpha val="30980"/>
            </a:srgbClr>
          </a:solidFill>
          <a:ln>
            <a:solidFill>
              <a:srgbClr val="C00000"/>
            </a:solidFill>
          </a:ln>
        </p:spPr>
        <p:txBody>
          <a:bodyPr wrap="square" rtlCol="0">
            <a:spAutoFit/>
          </a:bodyPr>
          <a:lstStyle/>
          <a:p>
            <a:pPr algn="ctr"/>
            <a:r>
              <a:rPr lang="es-MX" sz="2400" b="1" dirty="0"/>
              <a:t>Afiliaciones de autores</a:t>
            </a:r>
          </a:p>
        </p:txBody>
      </p:sp>
      <p:sp>
        <p:nvSpPr>
          <p:cNvPr id="7" name="CuadroTexto 6"/>
          <p:cNvSpPr txBox="1"/>
          <p:nvPr/>
        </p:nvSpPr>
        <p:spPr>
          <a:xfrm>
            <a:off x="4957011" y="1934211"/>
            <a:ext cx="2277979" cy="461665"/>
          </a:xfrm>
          <a:prstGeom prst="rect">
            <a:avLst/>
          </a:prstGeom>
          <a:solidFill>
            <a:srgbClr val="FF0000">
              <a:alpha val="30980"/>
            </a:srgbClr>
          </a:solidFill>
          <a:ln>
            <a:solidFill>
              <a:srgbClr val="C00000"/>
            </a:solidFill>
          </a:ln>
        </p:spPr>
        <p:txBody>
          <a:bodyPr wrap="square" rtlCol="0">
            <a:spAutoFit/>
          </a:bodyPr>
          <a:lstStyle/>
          <a:p>
            <a:pPr algn="ctr"/>
            <a:r>
              <a:rPr lang="es-MX" sz="2400" b="1" dirty="0"/>
              <a:t>título artículo</a:t>
            </a:r>
          </a:p>
        </p:txBody>
      </p:sp>
      <p:sp>
        <p:nvSpPr>
          <p:cNvPr id="8" name="CuadroTexto 7"/>
          <p:cNvSpPr txBox="1"/>
          <p:nvPr/>
        </p:nvSpPr>
        <p:spPr>
          <a:xfrm>
            <a:off x="2575646" y="2165172"/>
            <a:ext cx="2277979" cy="461665"/>
          </a:xfrm>
          <a:prstGeom prst="rect">
            <a:avLst/>
          </a:prstGeom>
          <a:solidFill>
            <a:srgbClr val="FF0000">
              <a:alpha val="30980"/>
            </a:srgbClr>
          </a:solidFill>
          <a:ln>
            <a:solidFill>
              <a:srgbClr val="C00000"/>
            </a:solidFill>
          </a:ln>
        </p:spPr>
        <p:txBody>
          <a:bodyPr wrap="square" rtlCol="0">
            <a:spAutoFit/>
          </a:bodyPr>
          <a:lstStyle/>
          <a:p>
            <a:pPr algn="ctr"/>
            <a:r>
              <a:rPr lang="es-MX" sz="2400" b="1" dirty="0"/>
              <a:t>título revista</a:t>
            </a:r>
          </a:p>
        </p:txBody>
      </p:sp>
      <p:sp>
        <p:nvSpPr>
          <p:cNvPr id="9" name="CuadroTexto 8"/>
          <p:cNvSpPr txBox="1"/>
          <p:nvPr/>
        </p:nvSpPr>
        <p:spPr>
          <a:xfrm>
            <a:off x="2025317" y="3211790"/>
            <a:ext cx="2931694" cy="461665"/>
          </a:xfrm>
          <a:prstGeom prst="rect">
            <a:avLst/>
          </a:prstGeom>
          <a:solidFill>
            <a:srgbClr val="FF0000">
              <a:alpha val="30980"/>
            </a:srgbClr>
          </a:solidFill>
          <a:ln>
            <a:solidFill>
              <a:srgbClr val="C00000"/>
            </a:solidFill>
          </a:ln>
        </p:spPr>
        <p:txBody>
          <a:bodyPr wrap="square" rtlCol="0">
            <a:spAutoFit/>
          </a:bodyPr>
          <a:lstStyle/>
          <a:p>
            <a:pPr algn="ctr"/>
            <a:r>
              <a:rPr lang="es-MX" sz="2400" b="1" dirty="0"/>
              <a:t>año de publicación</a:t>
            </a:r>
          </a:p>
        </p:txBody>
      </p:sp>
      <p:sp>
        <p:nvSpPr>
          <p:cNvPr id="10" name="CuadroTexto 9"/>
          <p:cNvSpPr txBox="1"/>
          <p:nvPr/>
        </p:nvSpPr>
        <p:spPr>
          <a:xfrm>
            <a:off x="8163427" y="5758474"/>
            <a:ext cx="2931694" cy="461665"/>
          </a:xfrm>
          <a:prstGeom prst="rect">
            <a:avLst/>
          </a:prstGeom>
          <a:solidFill>
            <a:srgbClr val="FF0000">
              <a:alpha val="30980"/>
            </a:srgbClr>
          </a:solidFill>
          <a:ln>
            <a:solidFill>
              <a:srgbClr val="C00000"/>
            </a:solidFill>
          </a:ln>
        </p:spPr>
        <p:txBody>
          <a:bodyPr wrap="square" rtlCol="0">
            <a:spAutoFit/>
          </a:bodyPr>
          <a:lstStyle/>
          <a:p>
            <a:pPr algn="ctr"/>
            <a:r>
              <a:rPr lang="es-MX" sz="2400" b="1" dirty="0"/>
              <a:t>resúmenes 3 idiomas</a:t>
            </a:r>
          </a:p>
        </p:txBody>
      </p:sp>
      <p:sp>
        <p:nvSpPr>
          <p:cNvPr id="11" name="CuadroTexto 10"/>
          <p:cNvSpPr txBox="1"/>
          <p:nvPr/>
        </p:nvSpPr>
        <p:spPr>
          <a:xfrm>
            <a:off x="5985574" y="69141"/>
            <a:ext cx="3850163" cy="707886"/>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000" dirty="0" smtClean="0"/>
              <a:t>Registros de CLASE y PERIÓDICA: </a:t>
            </a:r>
          </a:p>
          <a:p>
            <a:pPr algn="ctr"/>
            <a:r>
              <a:rPr lang="es-MX" sz="2000" b="1" dirty="0" smtClean="0">
                <a:solidFill>
                  <a:srgbClr val="C00000"/>
                </a:solidFill>
                <a:effectLst>
                  <a:outerShdw blurRad="38100" dist="38100" dir="2700000" algn="tl">
                    <a:srgbClr val="000000">
                      <a:alpha val="43137"/>
                    </a:srgbClr>
                  </a:outerShdw>
                </a:effectLst>
              </a:rPr>
              <a:t>24</a:t>
            </a:r>
            <a:r>
              <a:rPr lang="es-MX" sz="2000" dirty="0" smtClean="0"/>
              <a:t> campos y </a:t>
            </a:r>
            <a:r>
              <a:rPr lang="es-MX" sz="2000" b="1" dirty="0" smtClean="0">
                <a:solidFill>
                  <a:srgbClr val="C00000"/>
                </a:solidFill>
                <a:effectLst>
                  <a:outerShdw blurRad="38100" dist="38100" dir="2700000" algn="tl">
                    <a:srgbClr val="000000">
                      <a:alpha val="43137"/>
                    </a:srgbClr>
                  </a:outerShdw>
                </a:effectLst>
              </a:rPr>
              <a:t>42</a:t>
            </a:r>
            <a:r>
              <a:rPr lang="es-MX" sz="2000" dirty="0" smtClean="0">
                <a:solidFill>
                  <a:srgbClr val="C00000"/>
                </a:solidFill>
              </a:rPr>
              <a:t> </a:t>
            </a:r>
            <a:r>
              <a:rPr lang="es-MX" sz="2000" dirty="0" err="1" smtClean="0"/>
              <a:t>subcampos</a:t>
            </a:r>
            <a:endParaRPr lang="es-MX" sz="2000" b="1" dirty="0"/>
          </a:p>
        </p:txBody>
      </p:sp>
      <p:graphicFrame>
        <p:nvGraphicFramePr>
          <p:cNvPr id="3" name="Tabla 2"/>
          <p:cNvGraphicFramePr>
            <a:graphicFrameLocks noGrp="1"/>
          </p:cNvGraphicFramePr>
          <p:nvPr>
            <p:extLst>
              <p:ext uri="{D42A27DB-BD31-4B8C-83A1-F6EECF244321}">
                <p14:modId xmlns:p14="http://schemas.microsoft.com/office/powerpoint/2010/main" val="2945923045"/>
              </p:ext>
            </p:extLst>
          </p:nvPr>
        </p:nvGraphicFramePr>
        <p:xfrm>
          <a:off x="9877646" y="104740"/>
          <a:ext cx="2314354" cy="4760514"/>
        </p:xfrm>
        <a:graphic>
          <a:graphicData uri="http://schemas.openxmlformats.org/drawingml/2006/table">
            <a:tbl>
              <a:tblPr>
                <a:tableStyleId>{5C22544A-7EE6-4342-B048-85BDC9FD1C3A}</a:tableStyleId>
              </a:tblPr>
              <a:tblGrid>
                <a:gridCol w="914401"/>
                <a:gridCol w="712381"/>
                <a:gridCol w="687572"/>
              </a:tblGrid>
              <a:tr h="192972">
                <a:tc gridSpan="3">
                  <a:txBody>
                    <a:bodyPr/>
                    <a:lstStyle/>
                    <a:p>
                      <a:pPr algn="l" fontAlgn="b"/>
                      <a:r>
                        <a:rPr lang="es-MX" sz="1200" b="1" u="none" strike="noStrike" dirty="0">
                          <a:effectLst/>
                        </a:rPr>
                        <a:t>Campos </a:t>
                      </a:r>
                      <a:r>
                        <a:rPr lang="es-MX" sz="1200" b="1" u="none" strike="noStrike" dirty="0" smtClean="0">
                          <a:effectLst/>
                        </a:rPr>
                        <a:t>y </a:t>
                      </a:r>
                      <a:r>
                        <a:rPr lang="es-MX" sz="1200" b="1" u="none" strike="noStrike" dirty="0" err="1" smtClean="0">
                          <a:effectLst/>
                        </a:rPr>
                        <a:t>subcampos</a:t>
                      </a:r>
                      <a:r>
                        <a:rPr lang="es-MX" sz="1200" b="1" u="none" strike="noStrike" baseline="0" dirty="0" smtClean="0">
                          <a:effectLst/>
                        </a:rPr>
                        <a:t> </a:t>
                      </a:r>
                      <a:r>
                        <a:rPr lang="es-MX" sz="1200" b="1" u="none" strike="noStrike" dirty="0" smtClean="0">
                          <a:effectLst/>
                        </a:rPr>
                        <a:t>en</a:t>
                      </a:r>
                    </a:p>
                    <a:p>
                      <a:pPr algn="l" fontAlgn="b"/>
                      <a:r>
                        <a:rPr lang="es-MX" sz="1200" b="1" u="none" strike="noStrike" dirty="0" smtClean="0">
                          <a:effectLst/>
                        </a:rPr>
                        <a:t> </a:t>
                      </a:r>
                      <a:r>
                        <a:rPr lang="es-MX" sz="1200" b="1" u="none" strike="noStrike" dirty="0">
                          <a:effectLst/>
                        </a:rPr>
                        <a:t>CLASE y PERIÓDICA</a:t>
                      </a:r>
                      <a:endParaRPr lang="es-MX" sz="1200" b="1" i="0" u="none" strike="noStrike" dirty="0">
                        <a:effectLst/>
                        <a:latin typeface="Arial" panose="020B0604020202020204" pitchFamily="34" charset="0"/>
                      </a:endParaRPr>
                    </a:p>
                  </a:txBody>
                  <a:tcPr marL="9009" marR="9009" marT="9009" marB="0" anchor="b"/>
                </a:tc>
                <a:tc hMerge="1">
                  <a:txBody>
                    <a:bodyPr/>
                    <a:lstStyle/>
                    <a:p>
                      <a:endParaRPr lang="es-MX"/>
                    </a:p>
                  </a:txBody>
                  <a:tcPr/>
                </a:tc>
                <a:tc hMerge="1">
                  <a:txBody>
                    <a:bodyPr/>
                    <a:lstStyle/>
                    <a:p>
                      <a:endParaRPr lang="es-MX"/>
                    </a:p>
                  </a:txBody>
                  <a:tcPr/>
                </a:tc>
              </a:tr>
              <a:tr h="162162">
                <a:tc>
                  <a:txBody>
                    <a:bodyPr/>
                    <a:lstStyle/>
                    <a:p>
                      <a:pPr algn="r" fontAlgn="ctr"/>
                      <a:r>
                        <a:rPr lang="es-MX" sz="1050" u="none" strike="noStrike" dirty="0">
                          <a:effectLst/>
                        </a:rPr>
                        <a:t>8</a:t>
                      </a:r>
                      <a:endParaRPr lang="es-MX" sz="1050" b="0" i="0" u="none" strike="noStrike" dirty="0">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1</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e</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dirty="0">
                          <a:effectLst/>
                        </a:rPr>
                        <a:t>22</a:t>
                      </a:r>
                      <a:endParaRPr lang="es-MX" sz="1050" b="0" i="0" u="none" strike="noStrike" dirty="0">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1</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a</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24</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1</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a</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dirty="0">
                          <a:effectLst/>
                        </a:rPr>
                        <a:t>35</a:t>
                      </a:r>
                      <a:endParaRPr lang="es-MX" sz="1050" b="0" i="0" u="none" strike="noStrike" dirty="0">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1</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a</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36</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1</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a</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39</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1</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a</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41</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1</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a</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100</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3</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a,z,6</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110</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3</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a,b,c</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120</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5</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z,u,v,w,x</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222</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1</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a</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245</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1</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a</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260</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1</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c</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300</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5</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dirty="0" err="1">
                          <a:effectLst/>
                        </a:rPr>
                        <a:t>a,b,c,d,e</a:t>
                      </a:r>
                      <a:endParaRPr lang="es-MX" sz="1050" b="0" i="0" u="none" strike="noStrike" dirty="0">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504</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1</a:t>
                      </a:r>
                      <a:endParaRPr lang="es-MX" sz="1050" b="0"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a:effectLst/>
                        </a:rPr>
                        <a:t>a</a:t>
                      </a:r>
                      <a:endParaRPr lang="es-MX" sz="1050" b="0" i="0" u="none" strike="noStrike">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520</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a:effectLst/>
                        </a:rPr>
                        <a:t>4</a:t>
                      </a:r>
                      <a:endParaRPr lang="es-MX" sz="1050" b="0" i="0" u="none" strike="noStrike">
                        <a:effectLst/>
                        <a:latin typeface="Arial" panose="020B0604020202020204" pitchFamily="34" charset="0"/>
                      </a:endParaRPr>
                    </a:p>
                  </a:txBody>
                  <a:tcPr marL="9009" marR="9009" marT="9009" marB="0" anchor="ctr"/>
                </a:tc>
                <a:tc>
                  <a:txBody>
                    <a:bodyPr/>
                    <a:lstStyle/>
                    <a:p>
                      <a:pPr algn="l" fontAlgn="ctr"/>
                      <a:r>
                        <a:rPr lang="es-MX" sz="1050" u="none" strike="noStrike" dirty="0" err="1">
                          <a:effectLst/>
                        </a:rPr>
                        <a:t>a,p,i,o</a:t>
                      </a:r>
                      <a:endParaRPr lang="es-MX" sz="1050" b="0" i="0" u="none" strike="noStrike" dirty="0">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546</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a:effectLst/>
                        </a:rPr>
                        <a:t>1</a:t>
                      </a:r>
                      <a:endParaRPr lang="es-MX" sz="1050" b="0" i="0" u="none" strike="noStrike">
                        <a:effectLst/>
                        <a:latin typeface="Arial" panose="020B0604020202020204" pitchFamily="34" charset="0"/>
                      </a:endParaRPr>
                    </a:p>
                  </a:txBody>
                  <a:tcPr marL="9009" marR="9009" marT="9009" marB="0" anchor="ctr"/>
                </a:tc>
                <a:tc>
                  <a:txBody>
                    <a:bodyPr/>
                    <a:lstStyle/>
                    <a:p>
                      <a:pPr algn="l" fontAlgn="ctr"/>
                      <a:r>
                        <a:rPr lang="es-MX" sz="1050" u="none" strike="noStrike" dirty="0">
                          <a:effectLst/>
                        </a:rPr>
                        <a:t>a</a:t>
                      </a:r>
                      <a:endParaRPr lang="es-MX" sz="1050" b="0" i="0" u="none" strike="noStrike" dirty="0">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590</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a:effectLst/>
                        </a:rPr>
                        <a:t>2</a:t>
                      </a:r>
                      <a:endParaRPr lang="es-MX" sz="1050" b="0" i="0" u="none" strike="noStrike">
                        <a:effectLst/>
                        <a:latin typeface="Arial" panose="020B0604020202020204" pitchFamily="34" charset="0"/>
                      </a:endParaRPr>
                    </a:p>
                  </a:txBody>
                  <a:tcPr marL="9009" marR="9009" marT="9009" marB="0" anchor="ctr"/>
                </a:tc>
                <a:tc>
                  <a:txBody>
                    <a:bodyPr/>
                    <a:lstStyle/>
                    <a:p>
                      <a:pPr algn="l" fontAlgn="ctr"/>
                      <a:r>
                        <a:rPr lang="es-MX" sz="1050" u="none" strike="noStrike" dirty="0" err="1">
                          <a:effectLst/>
                        </a:rPr>
                        <a:t>a,b</a:t>
                      </a:r>
                      <a:endParaRPr lang="es-MX" sz="1050" b="0" i="0" u="none" strike="noStrike" dirty="0">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650</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a:effectLst/>
                        </a:rPr>
                        <a:t>1</a:t>
                      </a:r>
                      <a:endParaRPr lang="es-MX" sz="1050" b="0" i="0" u="none" strike="noStrike">
                        <a:effectLst/>
                        <a:latin typeface="Arial" panose="020B0604020202020204" pitchFamily="34" charset="0"/>
                      </a:endParaRPr>
                    </a:p>
                  </a:txBody>
                  <a:tcPr marL="9009" marR="9009" marT="9009" marB="0" anchor="ctr"/>
                </a:tc>
                <a:tc>
                  <a:txBody>
                    <a:bodyPr/>
                    <a:lstStyle/>
                    <a:p>
                      <a:pPr algn="l" fontAlgn="ctr"/>
                      <a:r>
                        <a:rPr lang="es-MX" sz="1050" u="none" strike="noStrike" dirty="0">
                          <a:effectLst/>
                        </a:rPr>
                        <a:t>a</a:t>
                      </a:r>
                      <a:endParaRPr lang="es-MX" sz="1050" b="0" i="0" u="none" strike="noStrike" dirty="0">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653</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a:effectLst/>
                        </a:rPr>
                        <a:t>1</a:t>
                      </a:r>
                      <a:endParaRPr lang="es-MX" sz="1050" b="0" i="0" u="none" strike="noStrike">
                        <a:effectLst/>
                        <a:latin typeface="Arial" panose="020B0604020202020204" pitchFamily="34" charset="0"/>
                      </a:endParaRPr>
                    </a:p>
                  </a:txBody>
                  <a:tcPr marL="9009" marR="9009" marT="9009" marB="0" anchor="ctr"/>
                </a:tc>
                <a:tc>
                  <a:txBody>
                    <a:bodyPr/>
                    <a:lstStyle/>
                    <a:p>
                      <a:pPr algn="l" fontAlgn="ctr"/>
                      <a:r>
                        <a:rPr lang="es-MX" sz="1050" u="none" strike="noStrike" dirty="0">
                          <a:effectLst/>
                        </a:rPr>
                        <a:t>a</a:t>
                      </a:r>
                      <a:endParaRPr lang="es-MX" sz="1050" b="0" i="0" u="none" strike="noStrike" dirty="0">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654</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a:effectLst/>
                        </a:rPr>
                        <a:t>1</a:t>
                      </a:r>
                      <a:endParaRPr lang="es-MX" sz="1050" b="0" i="0" u="none" strike="noStrike">
                        <a:effectLst/>
                        <a:latin typeface="Arial" panose="020B0604020202020204" pitchFamily="34" charset="0"/>
                      </a:endParaRPr>
                    </a:p>
                  </a:txBody>
                  <a:tcPr marL="9009" marR="9009" marT="9009" marB="0" anchor="ctr"/>
                </a:tc>
                <a:tc>
                  <a:txBody>
                    <a:bodyPr/>
                    <a:lstStyle/>
                    <a:p>
                      <a:pPr algn="l" fontAlgn="ctr"/>
                      <a:r>
                        <a:rPr lang="es-MX" sz="1050" u="none" strike="noStrike" dirty="0">
                          <a:effectLst/>
                        </a:rPr>
                        <a:t>a</a:t>
                      </a:r>
                      <a:endParaRPr lang="es-MX" sz="1050" b="0" i="0" u="none" strike="noStrike" dirty="0">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698</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a:effectLst/>
                        </a:rPr>
                        <a:t>1</a:t>
                      </a:r>
                      <a:endParaRPr lang="es-MX" sz="1050" b="0" i="0" u="none" strike="noStrike">
                        <a:effectLst/>
                        <a:latin typeface="Arial" panose="020B0604020202020204" pitchFamily="34" charset="0"/>
                      </a:endParaRPr>
                    </a:p>
                  </a:txBody>
                  <a:tcPr marL="9009" marR="9009" marT="9009" marB="0" anchor="ctr"/>
                </a:tc>
                <a:tc>
                  <a:txBody>
                    <a:bodyPr/>
                    <a:lstStyle/>
                    <a:p>
                      <a:pPr algn="l" fontAlgn="ctr"/>
                      <a:r>
                        <a:rPr lang="es-MX" sz="1050" u="none" strike="noStrike" dirty="0">
                          <a:effectLst/>
                        </a:rPr>
                        <a:t>a</a:t>
                      </a:r>
                      <a:endParaRPr lang="es-MX" sz="1050" b="0" i="0" u="none" strike="noStrike" dirty="0">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856</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a:effectLst/>
                        </a:rPr>
                        <a:t>2</a:t>
                      </a:r>
                      <a:endParaRPr lang="es-MX" sz="1050" b="0" i="0" u="none" strike="noStrike">
                        <a:effectLst/>
                        <a:latin typeface="Arial" panose="020B0604020202020204" pitchFamily="34" charset="0"/>
                      </a:endParaRPr>
                    </a:p>
                  </a:txBody>
                  <a:tcPr marL="9009" marR="9009" marT="9009" marB="0" anchor="ctr"/>
                </a:tc>
                <a:tc>
                  <a:txBody>
                    <a:bodyPr/>
                    <a:lstStyle/>
                    <a:p>
                      <a:pPr algn="l" fontAlgn="ctr"/>
                      <a:r>
                        <a:rPr lang="es-MX" sz="1050" u="none" strike="noStrike" dirty="0" err="1">
                          <a:effectLst/>
                        </a:rPr>
                        <a:t>u,y</a:t>
                      </a:r>
                      <a:endParaRPr lang="es-MX" sz="1050" b="0" i="0" u="none" strike="noStrike" dirty="0">
                        <a:effectLst/>
                        <a:latin typeface="Arial" panose="020B0604020202020204" pitchFamily="34" charset="0"/>
                      </a:endParaRPr>
                    </a:p>
                  </a:txBody>
                  <a:tcPr marL="9009" marR="9009" marT="9009" marB="0" anchor="ctr"/>
                </a:tc>
              </a:tr>
              <a:tr h="162162">
                <a:tc>
                  <a:txBody>
                    <a:bodyPr/>
                    <a:lstStyle/>
                    <a:p>
                      <a:pPr algn="r" fontAlgn="ctr"/>
                      <a:r>
                        <a:rPr lang="es-MX" sz="1050" u="none" strike="noStrike">
                          <a:effectLst/>
                        </a:rPr>
                        <a:t>852</a:t>
                      </a:r>
                      <a:endParaRPr lang="es-MX" sz="1050" b="0"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a:effectLst/>
                        </a:rPr>
                        <a:t>2</a:t>
                      </a:r>
                      <a:endParaRPr lang="es-MX" sz="1050" b="0" i="0" u="none" strike="noStrike">
                        <a:effectLst/>
                        <a:latin typeface="Arial" panose="020B0604020202020204" pitchFamily="34" charset="0"/>
                      </a:endParaRPr>
                    </a:p>
                  </a:txBody>
                  <a:tcPr marL="9009" marR="9009" marT="9009" marB="0" anchor="ctr"/>
                </a:tc>
                <a:tc>
                  <a:txBody>
                    <a:bodyPr/>
                    <a:lstStyle/>
                    <a:p>
                      <a:pPr algn="l" fontAlgn="ctr"/>
                      <a:r>
                        <a:rPr lang="es-MX" sz="1050" u="none" strike="noStrike" dirty="0" err="1">
                          <a:effectLst/>
                        </a:rPr>
                        <a:t>u,y</a:t>
                      </a:r>
                      <a:endParaRPr lang="es-MX" sz="1050" b="0" i="0" u="none" strike="noStrike" dirty="0">
                        <a:effectLst/>
                        <a:latin typeface="Arial" panose="020B0604020202020204" pitchFamily="34" charset="0"/>
                      </a:endParaRPr>
                    </a:p>
                  </a:txBody>
                  <a:tcPr marL="9009" marR="9009" marT="9009" marB="0" anchor="ctr"/>
                </a:tc>
              </a:tr>
              <a:tr h="306305">
                <a:tc>
                  <a:txBody>
                    <a:bodyPr/>
                    <a:lstStyle/>
                    <a:p>
                      <a:pPr algn="r" fontAlgn="ctr"/>
                      <a:r>
                        <a:rPr lang="es-MX" sz="1050" u="none" strike="noStrike">
                          <a:effectLst/>
                        </a:rPr>
                        <a:t>24 campos</a:t>
                      </a:r>
                      <a:endParaRPr lang="es-MX" sz="1050" b="1" i="0" u="none" strike="noStrike">
                        <a:effectLst/>
                        <a:latin typeface="Arial" panose="020B0604020202020204" pitchFamily="34" charset="0"/>
                      </a:endParaRPr>
                    </a:p>
                  </a:txBody>
                  <a:tcPr marL="9009" marR="9009" marT="9009" marB="0" anchor="ctr"/>
                </a:tc>
                <a:tc>
                  <a:txBody>
                    <a:bodyPr/>
                    <a:lstStyle/>
                    <a:p>
                      <a:pPr algn="r" fontAlgn="ctr"/>
                      <a:r>
                        <a:rPr lang="es-MX" sz="1050" u="none" strike="noStrike" dirty="0">
                          <a:effectLst/>
                        </a:rPr>
                        <a:t>42 </a:t>
                      </a:r>
                      <a:endParaRPr lang="es-MX" sz="1050" u="none" strike="noStrike" dirty="0" smtClean="0">
                        <a:effectLst/>
                      </a:endParaRPr>
                    </a:p>
                    <a:p>
                      <a:pPr algn="r" fontAlgn="ctr"/>
                      <a:r>
                        <a:rPr lang="es-MX" sz="1050" u="none" strike="noStrike" dirty="0" err="1" smtClean="0">
                          <a:effectLst/>
                        </a:rPr>
                        <a:t>subcampos</a:t>
                      </a:r>
                      <a:endParaRPr lang="es-MX" sz="1050" b="1" i="0" u="none" strike="noStrike" dirty="0">
                        <a:effectLst/>
                        <a:latin typeface="Arial" panose="020B0604020202020204" pitchFamily="34" charset="0"/>
                      </a:endParaRPr>
                    </a:p>
                  </a:txBody>
                  <a:tcPr marL="9009" marR="9009" marT="9009" marB="0" anchor="ctr"/>
                </a:tc>
                <a:tc>
                  <a:txBody>
                    <a:bodyPr/>
                    <a:lstStyle/>
                    <a:p>
                      <a:pPr algn="l" fontAlgn="ctr"/>
                      <a:r>
                        <a:rPr lang="es-MX" sz="1050" u="none" strike="noStrike" dirty="0">
                          <a:effectLst/>
                        </a:rPr>
                        <a:t> </a:t>
                      </a:r>
                      <a:endParaRPr lang="es-MX" sz="1050" b="0" i="0" u="none" strike="noStrike" dirty="0">
                        <a:effectLst/>
                        <a:latin typeface="Arial" panose="020B0604020202020204" pitchFamily="34" charset="0"/>
                      </a:endParaRPr>
                    </a:p>
                  </a:txBody>
                  <a:tcPr marL="9009" marR="9009" marT="9009" marB="0" anchor="ctr"/>
                </a:tc>
              </a:tr>
            </a:tbl>
          </a:graphicData>
        </a:graphic>
      </p:graphicFrame>
    </p:spTree>
    <p:extLst>
      <p:ext uri="{BB962C8B-B14F-4D97-AF65-F5344CB8AC3E}">
        <p14:creationId xmlns:p14="http://schemas.microsoft.com/office/powerpoint/2010/main" val="34595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500" fill="hold"/>
                                        <p:tgtEl>
                                          <p:spTgt spid="3"/>
                                        </p:tgtEl>
                                        <p:attrNameLst>
                                          <p:attrName>ppt_w</p:attrName>
                                        </p:attrNameLst>
                                      </p:cBhvr>
                                      <p:tavLst>
                                        <p:tav tm="0">
                                          <p:val>
                                            <p:fltVal val="0"/>
                                          </p:val>
                                        </p:tav>
                                        <p:tav tm="100000">
                                          <p:val>
                                            <p:strVal val="#ppt_w"/>
                                          </p:val>
                                        </p:tav>
                                      </p:tavLst>
                                    </p:anim>
                                    <p:anim calcmode="lin" valueType="num">
                                      <p:cBhvr>
                                        <p:cTn id="40" dur="500" fill="hold"/>
                                        <p:tgtEl>
                                          <p:spTgt spid="3"/>
                                        </p:tgtEl>
                                        <p:attrNameLst>
                                          <p:attrName>ppt_h</p:attrName>
                                        </p:attrNameLst>
                                      </p:cBhvr>
                                      <p:tavLst>
                                        <p:tav tm="0">
                                          <p:val>
                                            <p:fltVal val="0"/>
                                          </p:val>
                                        </p:tav>
                                        <p:tav tm="100000">
                                          <p:val>
                                            <p:strVal val="#ppt_h"/>
                                          </p:val>
                                        </p:tav>
                                      </p:tavLst>
                                    </p:anim>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t="49557" r="70000" b="13333"/>
          <a:stretch/>
        </p:blipFill>
        <p:spPr>
          <a:xfrm>
            <a:off x="0" y="190500"/>
            <a:ext cx="6438900" cy="6438900"/>
          </a:xfrm>
          <a:prstGeom prst="rect">
            <a:avLst/>
          </a:prstGeom>
        </p:spPr>
      </p:pic>
      <p:sp>
        <p:nvSpPr>
          <p:cNvPr id="5" name="CuadroTexto 4"/>
          <p:cNvSpPr txBox="1"/>
          <p:nvPr/>
        </p:nvSpPr>
        <p:spPr>
          <a:xfrm>
            <a:off x="4637113" y="1209082"/>
            <a:ext cx="2277979" cy="461665"/>
          </a:xfrm>
          <a:prstGeom prst="rect">
            <a:avLst/>
          </a:prstGeom>
          <a:solidFill>
            <a:srgbClr val="FF0000">
              <a:alpha val="30980"/>
            </a:srgbClr>
          </a:solidFill>
          <a:ln>
            <a:solidFill>
              <a:srgbClr val="C00000"/>
            </a:solidFill>
          </a:ln>
        </p:spPr>
        <p:txBody>
          <a:bodyPr wrap="square" rtlCol="0">
            <a:spAutoFit/>
          </a:bodyPr>
          <a:lstStyle/>
          <a:p>
            <a:pPr algn="ctr"/>
            <a:r>
              <a:rPr lang="es-MX" sz="2400" b="1" dirty="0"/>
              <a:t>palabras clave</a:t>
            </a:r>
          </a:p>
        </p:txBody>
      </p:sp>
      <p:sp>
        <p:nvSpPr>
          <p:cNvPr id="6" name="CuadroTexto 5"/>
          <p:cNvSpPr txBox="1"/>
          <p:nvPr/>
        </p:nvSpPr>
        <p:spPr>
          <a:xfrm>
            <a:off x="4637112" y="3919241"/>
            <a:ext cx="2277979" cy="461665"/>
          </a:xfrm>
          <a:prstGeom prst="rect">
            <a:avLst/>
          </a:prstGeom>
          <a:solidFill>
            <a:srgbClr val="FF0000">
              <a:alpha val="30980"/>
            </a:srgbClr>
          </a:solidFill>
          <a:ln>
            <a:solidFill>
              <a:srgbClr val="C00000"/>
            </a:solidFill>
          </a:ln>
        </p:spPr>
        <p:txBody>
          <a:bodyPr wrap="square" rtlCol="0">
            <a:spAutoFit/>
          </a:bodyPr>
          <a:lstStyle/>
          <a:p>
            <a:pPr algn="ctr"/>
            <a:r>
              <a:rPr lang="es-MX" sz="2400" b="1" dirty="0" err="1" smtClean="0"/>
              <a:t>keywords</a:t>
            </a:r>
            <a:endParaRPr lang="es-MX" sz="2400" b="1" dirty="0"/>
          </a:p>
        </p:txBody>
      </p:sp>
      <p:pic>
        <p:nvPicPr>
          <p:cNvPr id="7" name="Imagen 6"/>
          <p:cNvPicPr>
            <a:picLocks noChangeAspect="1"/>
          </p:cNvPicPr>
          <p:nvPr/>
        </p:nvPicPr>
        <p:blipFill rotWithShape="1">
          <a:blip r:embed="rId3"/>
          <a:srcRect l="25000" t="14445" r="26250" b="10000"/>
          <a:stretch/>
        </p:blipFill>
        <p:spPr>
          <a:xfrm>
            <a:off x="7105488" y="299741"/>
            <a:ext cx="4781711" cy="5453359"/>
          </a:xfrm>
          <a:prstGeom prst="rect">
            <a:avLst/>
          </a:prstGeom>
        </p:spPr>
      </p:pic>
      <p:sp>
        <p:nvSpPr>
          <p:cNvPr id="8" name="Elipse 7"/>
          <p:cNvSpPr/>
          <p:nvPr/>
        </p:nvSpPr>
        <p:spPr>
          <a:xfrm>
            <a:off x="2466865" y="5600700"/>
            <a:ext cx="3028950" cy="685800"/>
          </a:xfrm>
          <a:prstGeom prst="ellipse">
            <a:avLst/>
          </a:prstGeom>
          <a:solidFill>
            <a:srgbClr val="FF0000">
              <a:alpha val="3803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 name="Conector recto de flecha 9"/>
          <p:cNvCxnSpPr/>
          <p:nvPr/>
        </p:nvCxnSpPr>
        <p:spPr>
          <a:xfrm flipV="1">
            <a:off x="5491167" y="5676900"/>
            <a:ext cx="1614321" cy="266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Elipse 13"/>
          <p:cNvSpPr/>
          <p:nvPr/>
        </p:nvSpPr>
        <p:spPr>
          <a:xfrm>
            <a:off x="2466865" y="6019800"/>
            <a:ext cx="3028950" cy="685800"/>
          </a:xfrm>
          <a:prstGeom prst="ellipse">
            <a:avLst/>
          </a:prstGeom>
          <a:solidFill>
            <a:srgbClr val="FF0000">
              <a:alpha val="3803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4190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5194" t="24965" r="1881" b="20444"/>
          <a:stretch/>
        </p:blipFill>
        <p:spPr>
          <a:xfrm>
            <a:off x="342212" y="1774209"/>
            <a:ext cx="11135555" cy="4123472"/>
          </a:xfrm>
          <a:prstGeom prst="rect">
            <a:avLst/>
          </a:prstGeom>
        </p:spPr>
      </p:pic>
      <p:pic>
        <p:nvPicPr>
          <p:cNvPr id="5" name="Imagen 4"/>
          <p:cNvPicPr>
            <a:picLocks noChangeAspect="1"/>
          </p:cNvPicPr>
          <p:nvPr/>
        </p:nvPicPr>
        <p:blipFill rotWithShape="1">
          <a:blip r:embed="rId3"/>
          <a:srcRect l="77496" t="39801" r="10959" b="43333"/>
          <a:stretch/>
        </p:blipFill>
        <p:spPr>
          <a:xfrm>
            <a:off x="10134847" y="2101756"/>
            <a:ext cx="1759372" cy="1445772"/>
          </a:xfrm>
          <a:prstGeom prst="rect">
            <a:avLst/>
          </a:prstGeom>
          <a:effectLst>
            <a:outerShdw blurRad="50800" dist="101600" dir="5400000" algn="t" rotWithShape="0">
              <a:prstClr val="black">
                <a:alpha val="40000"/>
              </a:prstClr>
            </a:outerShdw>
          </a:effectLst>
        </p:spPr>
      </p:pic>
      <p:pic>
        <p:nvPicPr>
          <p:cNvPr id="6" name="Imagen 5"/>
          <p:cNvPicPr>
            <a:picLocks noChangeAspect="1"/>
          </p:cNvPicPr>
          <p:nvPr/>
        </p:nvPicPr>
        <p:blipFill rotWithShape="1">
          <a:blip r:embed="rId4"/>
          <a:srcRect l="4358" t="12069" r="69314" b="78856"/>
          <a:stretch/>
        </p:blipFill>
        <p:spPr>
          <a:xfrm>
            <a:off x="8741586" y="207919"/>
            <a:ext cx="3152633" cy="611225"/>
          </a:xfrm>
          <a:prstGeom prst="rect">
            <a:avLst/>
          </a:prstGeom>
          <a:effectLst>
            <a:outerShdw blurRad="50800" dist="114300" dir="5400000" algn="t" rotWithShape="0">
              <a:prstClr val="black">
                <a:alpha val="40000"/>
              </a:prstClr>
            </a:outerShdw>
          </a:effectLst>
        </p:spPr>
      </p:pic>
      <p:sp>
        <p:nvSpPr>
          <p:cNvPr id="7" name="CuadroTexto 6"/>
          <p:cNvSpPr txBox="1"/>
          <p:nvPr/>
        </p:nvSpPr>
        <p:spPr>
          <a:xfrm>
            <a:off x="221231" y="300250"/>
            <a:ext cx="6609950" cy="707886"/>
          </a:xfrm>
          <a:prstGeom prst="rect">
            <a:avLst/>
          </a:prstGeom>
          <a:solidFill>
            <a:srgbClr val="FFC000"/>
          </a:solidFill>
          <a:scene3d>
            <a:camera prst="orthographicFront"/>
            <a:lightRig rig="threePt" dir="t"/>
          </a:scene3d>
          <a:sp3d>
            <a:bevelT/>
          </a:sp3d>
        </p:spPr>
        <p:txBody>
          <a:bodyPr wrap="square" rtlCol="0">
            <a:spAutoFit/>
          </a:bodyPr>
          <a:lstStyle/>
          <a:p>
            <a:r>
              <a:rPr lang="es-MX" sz="2000" dirty="0"/>
              <a:t>Consultas de </a:t>
            </a:r>
            <a:r>
              <a:rPr lang="es-MX" sz="2000" b="1" dirty="0" err="1">
                <a:effectLst>
                  <a:outerShdw blurRad="38100" dist="38100" dir="2700000" algn="tl">
                    <a:srgbClr val="000000">
                      <a:alpha val="43137"/>
                    </a:srgbClr>
                  </a:outerShdw>
                </a:effectLst>
              </a:rPr>
              <a:t>Biblat</a:t>
            </a:r>
            <a:r>
              <a:rPr lang="es-MX" sz="2000" dirty="0"/>
              <a:t> (consultas según </a:t>
            </a:r>
            <a:r>
              <a:rPr lang="es-MX" sz="2000" b="1" dirty="0"/>
              <a:t>Google </a:t>
            </a:r>
            <a:r>
              <a:rPr lang="es-MX" sz="2000" b="1" dirty="0" err="1"/>
              <a:t>Analytics</a:t>
            </a:r>
            <a:r>
              <a:rPr lang="es-MX" sz="2000" dirty="0"/>
              <a:t>)</a:t>
            </a:r>
          </a:p>
          <a:p>
            <a:r>
              <a:rPr lang="es-MX" sz="2000" dirty="0"/>
              <a:t>Conteo entre de </a:t>
            </a:r>
            <a:r>
              <a:rPr lang="es-MX" sz="2000" b="1" dirty="0"/>
              <a:t>2014</a:t>
            </a:r>
            <a:r>
              <a:rPr lang="es-MX" sz="2000" dirty="0"/>
              <a:t> a </a:t>
            </a:r>
            <a:r>
              <a:rPr lang="es-MX" sz="2000" b="1" dirty="0"/>
              <a:t>jul. 2016</a:t>
            </a:r>
          </a:p>
        </p:txBody>
      </p:sp>
      <p:grpSp>
        <p:nvGrpSpPr>
          <p:cNvPr id="9" name="Grupo 8"/>
          <p:cNvGrpSpPr/>
          <p:nvPr/>
        </p:nvGrpSpPr>
        <p:grpSpPr>
          <a:xfrm>
            <a:off x="9232294" y="5152546"/>
            <a:ext cx="2815389" cy="1700200"/>
            <a:chOff x="9228220" y="2683045"/>
            <a:chExt cx="2815389" cy="1700200"/>
          </a:xfrm>
        </p:grpSpPr>
        <p:sp>
          <p:nvSpPr>
            <p:cNvPr id="10" name="Llamada rectangular 9"/>
            <p:cNvSpPr/>
            <p:nvPr/>
          </p:nvSpPr>
          <p:spPr>
            <a:xfrm rot="5400000">
              <a:off x="9811752" y="2099513"/>
              <a:ext cx="1648326" cy="2815389"/>
            </a:xfrm>
            <a:prstGeom prst="wedgeRectCallout">
              <a:avLst>
                <a:gd name="adj1" fmla="val -163071"/>
                <a:gd name="adj2" fmla="val -38301"/>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p:cNvSpPr txBox="1"/>
            <p:nvPr/>
          </p:nvSpPr>
          <p:spPr>
            <a:xfrm>
              <a:off x="9498931" y="2721252"/>
              <a:ext cx="2298031" cy="1661993"/>
            </a:xfrm>
            <a:prstGeom prst="rect">
              <a:avLst/>
            </a:prstGeom>
            <a:noFill/>
          </p:spPr>
          <p:txBody>
            <a:bodyPr wrap="square" rtlCol="0">
              <a:spAutoFit/>
            </a:bodyPr>
            <a:lstStyle/>
            <a:p>
              <a:pPr algn="ctr"/>
              <a:r>
                <a:rPr lang="es-MX" sz="2800" b="1" dirty="0"/>
                <a:t>3,915 consultas diarias </a:t>
              </a:r>
            </a:p>
            <a:p>
              <a:pPr algn="ctr"/>
              <a:r>
                <a:rPr lang="es-MX" dirty="0"/>
                <a:t>(el día 5 abril 2016)</a:t>
              </a:r>
            </a:p>
          </p:txBody>
        </p:sp>
      </p:grpSp>
      <p:grpSp>
        <p:nvGrpSpPr>
          <p:cNvPr id="12" name="Grupo 11"/>
          <p:cNvGrpSpPr/>
          <p:nvPr/>
        </p:nvGrpSpPr>
        <p:grpSpPr>
          <a:xfrm>
            <a:off x="6281549" y="5008729"/>
            <a:ext cx="2815389" cy="1974558"/>
            <a:chOff x="9228220" y="2683045"/>
            <a:chExt cx="2815389" cy="1792533"/>
          </a:xfrm>
        </p:grpSpPr>
        <p:sp>
          <p:nvSpPr>
            <p:cNvPr id="13" name="Llamada rectangular 12"/>
            <p:cNvSpPr/>
            <p:nvPr/>
          </p:nvSpPr>
          <p:spPr>
            <a:xfrm rot="5400000">
              <a:off x="9811752" y="2099513"/>
              <a:ext cx="1648326" cy="2815389"/>
            </a:xfrm>
            <a:prstGeom prst="wedgeRectCallout">
              <a:avLst>
                <a:gd name="adj1" fmla="val -177704"/>
                <a:gd name="adj2" fmla="val -7999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uadroTexto 13"/>
            <p:cNvSpPr txBox="1"/>
            <p:nvPr/>
          </p:nvSpPr>
          <p:spPr>
            <a:xfrm>
              <a:off x="9498931" y="2721252"/>
              <a:ext cx="2298031" cy="1754326"/>
            </a:xfrm>
            <a:prstGeom prst="rect">
              <a:avLst/>
            </a:prstGeom>
            <a:noFill/>
          </p:spPr>
          <p:txBody>
            <a:bodyPr wrap="square" rtlCol="0">
              <a:spAutoFit/>
            </a:bodyPr>
            <a:lstStyle/>
            <a:p>
              <a:pPr algn="ctr"/>
              <a:r>
                <a:rPr lang="es-MX" sz="2400" dirty="0"/>
                <a:t>Pico máximo de consultas:</a:t>
              </a:r>
            </a:p>
            <a:p>
              <a:pPr algn="ctr"/>
              <a:r>
                <a:rPr lang="es-MX" sz="2400" b="1" dirty="0"/>
                <a:t>42,265</a:t>
              </a:r>
              <a:r>
                <a:rPr lang="es-MX" dirty="0"/>
                <a:t> </a:t>
              </a:r>
            </a:p>
            <a:p>
              <a:pPr algn="ctr"/>
              <a:r>
                <a:rPr lang="es-MX" dirty="0"/>
                <a:t>consultas en un día</a:t>
              </a:r>
            </a:p>
            <a:p>
              <a:pPr algn="ctr"/>
              <a:r>
                <a:rPr lang="es-MX" dirty="0"/>
                <a:t>19 marzo 2016</a:t>
              </a:r>
            </a:p>
          </p:txBody>
        </p:sp>
      </p:grpSp>
      <p:grpSp>
        <p:nvGrpSpPr>
          <p:cNvPr id="20" name="Grupo 19"/>
          <p:cNvGrpSpPr/>
          <p:nvPr/>
        </p:nvGrpSpPr>
        <p:grpSpPr>
          <a:xfrm>
            <a:off x="7928129" y="1162408"/>
            <a:ext cx="2474182" cy="1362428"/>
            <a:chOff x="7928129" y="1162408"/>
            <a:chExt cx="2474182" cy="1362428"/>
          </a:xfrm>
        </p:grpSpPr>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2026" y="1162408"/>
              <a:ext cx="890979" cy="590758"/>
            </a:xfrm>
            <a:prstGeom prst="rect">
              <a:avLst/>
            </a:prstGeom>
          </p:spPr>
        </p:pic>
        <p:sp>
          <p:nvSpPr>
            <p:cNvPr id="16" name="CuadroTexto 15"/>
            <p:cNvSpPr txBox="1"/>
            <p:nvPr/>
          </p:nvSpPr>
          <p:spPr>
            <a:xfrm>
              <a:off x="7928129" y="1684481"/>
              <a:ext cx="2474182" cy="523220"/>
            </a:xfrm>
            <a:prstGeom prst="rect">
              <a:avLst/>
            </a:prstGeom>
            <a:solidFill>
              <a:srgbClr val="FF0000"/>
            </a:solidFill>
          </p:spPr>
          <p:txBody>
            <a:bodyPr wrap="square" rtlCol="0">
              <a:spAutoFit/>
            </a:bodyPr>
            <a:lstStyle/>
            <a:p>
              <a:pPr algn="ctr"/>
              <a:r>
                <a:rPr lang="es-MX" sz="1400" b="1" dirty="0">
                  <a:solidFill>
                    <a:schemeClr val="accent4">
                      <a:lumMod val="60000"/>
                      <a:lumOff val="40000"/>
                    </a:schemeClr>
                  </a:solidFill>
                </a:rPr>
                <a:t>al parecer este inusual pico de consultas provino de China</a:t>
              </a:r>
            </a:p>
          </p:txBody>
        </p:sp>
        <p:cxnSp>
          <p:nvCxnSpPr>
            <p:cNvPr id="18" name="Conector recto de flecha 17"/>
            <p:cNvCxnSpPr/>
            <p:nvPr/>
          </p:nvCxnSpPr>
          <p:spPr>
            <a:xfrm>
              <a:off x="9962866" y="2197290"/>
              <a:ext cx="13647" cy="327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upo 25"/>
          <p:cNvGrpSpPr/>
          <p:nvPr/>
        </p:nvGrpSpPr>
        <p:grpSpPr>
          <a:xfrm>
            <a:off x="1882796" y="2101756"/>
            <a:ext cx="2298031" cy="919045"/>
            <a:chOff x="1882796" y="2101756"/>
            <a:chExt cx="2298031" cy="919045"/>
          </a:xfrm>
        </p:grpSpPr>
        <p:sp>
          <p:nvSpPr>
            <p:cNvPr id="22" name="Llamada rectangular 21"/>
            <p:cNvSpPr/>
            <p:nvPr/>
          </p:nvSpPr>
          <p:spPr>
            <a:xfrm rot="5400000">
              <a:off x="2575597" y="1517227"/>
              <a:ext cx="919041" cy="2088108"/>
            </a:xfrm>
            <a:prstGeom prst="wedgeRectCallout">
              <a:avLst>
                <a:gd name="adj1" fmla="val 194672"/>
                <a:gd name="adj2" fmla="val 2270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CuadroTexto 22"/>
            <p:cNvSpPr txBox="1"/>
            <p:nvPr/>
          </p:nvSpPr>
          <p:spPr>
            <a:xfrm>
              <a:off x="1882796" y="2101756"/>
              <a:ext cx="2298031" cy="799016"/>
            </a:xfrm>
            <a:prstGeom prst="rect">
              <a:avLst/>
            </a:prstGeom>
            <a:noFill/>
          </p:spPr>
          <p:txBody>
            <a:bodyPr wrap="square" rtlCol="0">
              <a:spAutoFit/>
            </a:bodyPr>
            <a:lstStyle/>
            <a:p>
              <a:pPr algn="ctr"/>
              <a:r>
                <a:rPr lang="es-MX" sz="2400" b="1" dirty="0"/>
                <a:t>1,938,689 </a:t>
              </a:r>
              <a:r>
                <a:rPr lang="es-MX" sz="2400" dirty="0"/>
                <a:t>usuarios únicos</a:t>
              </a:r>
              <a:endParaRPr lang="es-MX" dirty="0"/>
            </a:p>
          </p:txBody>
        </p:sp>
      </p:grpSp>
      <p:grpSp>
        <p:nvGrpSpPr>
          <p:cNvPr id="27" name="Grupo 26"/>
          <p:cNvGrpSpPr/>
          <p:nvPr/>
        </p:nvGrpSpPr>
        <p:grpSpPr>
          <a:xfrm>
            <a:off x="3981094" y="2101761"/>
            <a:ext cx="2298031" cy="919041"/>
            <a:chOff x="3981094" y="2101761"/>
            <a:chExt cx="2298031" cy="919041"/>
          </a:xfrm>
        </p:grpSpPr>
        <p:sp>
          <p:nvSpPr>
            <p:cNvPr id="24" name="Llamada rectangular 23"/>
            <p:cNvSpPr/>
            <p:nvPr/>
          </p:nvSpPr>
          <p:spPr>
            <a:xfrm rot="5400000">
              <a:off x="4711990" y="1517228"/>
              <a:ext cx="919041" cy="2088108"/>
            </a:xfrm>
            <a:prstGeom prst="wedgeRectCallout">
              <a:avLst>
                <a:gd name="adj1" fmla="val 179822"/>
                <a:gd name="adj2" fmla="val 2728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CuadroTexto 24"/>
            <p:cNvSpPr txBox="1"/>
            <p:nvPr/>
          </p:nvSpPr>
          <p:spPr>
            <a:xfrm>
              <a:off x="3981094" y="2161771"/>
              <a:ext cx="2298031" cy="830997"/>
            </a:xfrm>
            <a:prstGeom prst="rect">
              <a:avLst/>
            </a:prstGeom>
            <a:noFill/>
          </p:spPr>
          <p:txBody>
            <a:bodyPr wrap="square" rtlCol="0">
              <a:spAutoFit/>
            </a:bodyPr>
            <a:lstStyle/>
            <a:p>
              <a:pPr algn="ctr"/>
              <a:r>
                <a:rPr lang="es-MX" sz="2400" b="1" dirty="0"/>
                <a:t>3,680,535</a:t>
              </a:r>
            </a:p>
            <a:p>
              <a:pPr algn="ctr"/>
              <a:r>
                <a:rPr lang="es-MX" sz="2400" dirty="0"/>
                <a:t>consultas</a:t>
              </a:r>
              <a:endParaRPr lang="es-MX" dirty="0"/>
            </a:p>
          </p:txBody>
        </p:sp>
      </p:grpSp>
    </p:spTree>
    <p:extLst>
      <p:ext uri="{BB962C8B-B14F-4D97-AF65-F5344CB8AC3E}">
        <p14:creationId xmlns:p14="http://schemas.microsoft.com/office/powerpoint/2010/main" val="20668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71001" t="17556" r="8624" b="47333"/>
          <a:stretch/>
        </p:blipFill>
        <p:spPr>
          <a:xfrm>
            <a:off x="5706979" y="2011356"/>
            <a:ext cx="3105150" cy="3009900"/>
          </a:xfrm>
          <a:prstGeom prst="rect">
            <a:avLst/>
          </a:prstGeom>
        </p:spPr>
      </p:pic>
      <p:pic>
        <p:nvPicPr>
          <p:cNvPr id="5" name="Imagen 4"/>
          <p:cNvPicPr>
            <a:picLocks noChangeAspect="1"/>
          </p:cNvPicPr>
          <p:nvPr/>
        </p:nvPicPr>
        <p:blipFill rotWithShape="1">
          <a:blip r:embed="rId2"/>
          <a:srcRect l="20876" t="20668" r="49812" b="49555"/>
          <a:stretch/>
        </p:blipFill>
        <p:spPr>
          <a:xfrm>
            <a:off x="680034" y="2400300"/>
            <a:ext cx="4467225" cy="2552700"/>
          </a:xfrm>
          <a:prstGeom prst="rect">
            <a:avLst/>
          </a:prstGeom>
        </p:spPr>
      </p:pic>
      <p:pic>
        <p:nvPicPr>
          <p:cNvPr id="6" name="Imagen 5"/>
          <p:cNvPicPr>
            <a:picLocks noChangeAspect="1"/>
          </p:cNvPicPr>
          <p:nvPr/>
        </p:nvPicPr>
        <p:blipFill rotWithShape="1">
          <a:blip r:embed="rId3"/>
          <a:srcRect l="4358" t="12069" r="69314" b="78856"/>
          <a:stretch/>
        </p:blipFill>
        <p:spPr>
          <a:xfrm>
            <a:off x="2805111" y="105473"/>
            <a:ext cx="3152633" cy="611225"/>
          </a:xfrm>
          <a:prstGeom prst="rect">
            <a:avLst/>
          </a:prstGeom>
          <a:effectLst>
            <a:outerShdw blurRad="50800" dist="114300" dir="5400000" algn="t" rotWithShape="0">
              <a:prstClr val="black">
                <a:alpha val="40000"/>
              </a:prstClr>
            </a:outerShdw>
          </a:effectLst>
        </p:spPr>
      </p:pic>
      <p:pic>
        <p:nvPicPr>
          <p:cNvPr id="7" name="Imagen 6"/>
          <p:cNvPicPr>
            <a:picLocks noChangeAspect="1"/>
          </p:cNvPicPr>
          <p:nvPr/>
        </p:nvPicPr>
        <p:blipFill rotWithShape="1">
          <a:blip r:embed="rId4"/>
          <a:srcRect l="4298" t="11053" r="75241" b="77271"/>
          <a:stretch/>
        </p:blipFill>
        <p:spPr>
          <a:xfrm>
            <a:off x="273001" y="55516"/>
            <a:ext cx="2279699" cy="731804"/>
          </a:xfrm>
          <a:prstGeom prst="rect">
            <a:avLst/>
          </a:prstGeom>
        </p:spPr>
      </p:pic>
      <p:sp>
        <p:nvSpPr>
          <p:cNvPr id="8" name="CuadroTexto 7"/>
          <p:cNvSpPr txBox="1"/>
          <p:nvPr/>
        </p:nvSpPr>
        <p:spPr>
          <a:xfrm>
            <a:off x="8613772" y="2984152"/>
            <a:ext cx="2860158" cy="1384995"/>
          </a:xfrm>
          <a:prstGeom prst="rect">
            <a:avLst/>
          </a:prstGeom>
          <a:noFill/>
        </p:spPr>
        <p:txBody>
          <a:bodyPr wrap="square" rtlCol="0">
            <a:spAutoFit/>
          </a:bodyPr>
          <a:lstStyle/>
          <a:p>
            <a:r>
              <a:rPr lang="es-MX" sz="2800" dirty="0"/>
              <a:t>casi el </a:t>
            </a:r>
            <a:r>
              <a:rPr lang="es-MX" sz="2800" b="1" dirty="0"/>
              <a:t>90%</a:t>
            </a:r>
            <a:r>
              <a:rPr lang="es-MX" sz="2800" dirty="0"/>
              <a:t> de las consultas son de nuevos visitantes</a:t>
            </a:r>
          </a:p>
        </p:txBody>
      </p:sp>
    </p:spTree>
    <p:extLst>
      <p:ext uri="{BB962C8B-B14F-4D97-AF65-F5344CB8AC3E}">
        <p14:creationId xmlns:p14="http://schemas.microsoft.com/office/powerpoint/2010/main" val="1052163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0000" t="14678" r="53368" b="7848"/>
          <a:stretch/>
        </p:blipFill>
        <p:spPr>
          <a:xfrm>
            <a:off x="449178" y="0"/>
            <a:ext cx="5582653" cy="6641431"/>
          </a:xfrm>
          <a:prstGeom prst="rect">
            <a:avLst/>
          </a:prstGeom>
        </p:spPr>
      </p:pic>
      <p:sp>
        <p:nvSpPr>
          <p:cNvPr id="5" name="CuadroTexto 4"/>
          <p:cNvSpPr txBox="1"/>
          <p:nvPr/>
        </p:nvSpPr>
        <p:spPr>
          <a:xfrm>
            <a:off x="7756290" y="350286"/>
            <a:ext cx="3914274" cy="1815882"/>
          </a:xfrm>
          <a:prstGeom prst="rect">
            <a:avLst/>
          </a:prstGeom>
          <a:solidFill>
            <a:srgbClr val="FFC000"/>
          </a:solidFill>
          <a:scene3d>
            <a:camera prst="orthographicFront"/>
            <a:lightRig rig="threePt" dir="t"/>
          </a:scene3d>
          <a:sp3d>
            <a:bevelT/>
          </a:sp3d>
        </p:spPr>
        <p:txBody>
          <a:bodyPr wrap="square" rtlCol="0">
            <a:spAutoFit/>
          </a:bodyPr>
          <a:lstStyle/>
          <a:p>
            <a:r>
              <a:rPr lang="es-MX" sz="2000" dirty="0"/>
              <a:t>Consultas de </a:t>
            </a:r>
            <a:r>
              <a:rPr lang="es-MX" sz="2000" b="1" dirty="0" err="1">
                <a:effectLst>
                  <a:outerShdw blurRad="38100" dist="38100" dir="2700000" algn="tl">
                    <a:srgbClr val="000000">
                      <a:alpha val="43137"/>
                    </a:srgbClr>
                  </a:outerShdw>
                </a:effectLst>
              </a:rPr>
              <a:t>Biblat</a:t>
            </a:r>
            <a:r>
              <a:rPr lang="es-MX" sz="2000" dirty="0"/>
              <a:t> por país </a:t>
            </a:r>
          </a:p>
          <a:p>
            <a:r>
              <a:rPr lang="es-MX" sz="2000" dirty="0"/>
              <a:t>(según </a:t>
            </a:r>
            <a:r>
              <a:rPr lang="es-MX" sz="2000" b="1" dirty="0"/>
              <a:t>Google </a:t>
            </a:r>
            <a:r>
              <a:rPr lang="es-MX" sz="2000" b="1" dirty="0" err="1"/>
              <a:t>Analytics</a:t>
            </a:r>
            <a:r>
              <a:rPr lang="es-MX" sz="2000" dirty="0"/>
              <a:t>)</a:t>
            </a:r>
          </a:p>
          <a:p>
            <a:r>
              <a:rPr lang="es-MX" sz="2000" dirty="0"/>
              <a:t>Conteo entre de </a:t>
            </a:r>
            <a:r>
              <a:rPr lang="es-MX" sz="2000" b="1" dirty="0"/>
              <a:t>2014</a:t>
            </a:r>
            <a:r>
              <a:rPr lang="es-MX" sz="2000" dirty="0"/>
              <a:t> a </a:t>
            </a:r>
            <a:r>
              <a:rPr lang="es-MX" sz="2000" b="1" dirty="0"/>
              <a:t>jul. 2016</a:t>
            </a:r>
          </a:p>
          <a:p>
            <a:endParaRPr lang="es-MX" sz="2000" b="1" dirty="0"/>
          </a:p>
          <a:p>
            <a:pPr algn="ctr"/>
            <a:r>
              <a:rPr lang="es-MX" sz="3200" b="1" dirty="0"/>
              <a:t>25 primeros países</a:t>
            </a:r>
            <a:endParaRPr lang="es-MX" sz="2000" b="1" dirty="0"/>
          </a:p>
        </p:txBody>
      </p:sp>
      <p:grpSp>
        <p:nvGrpSpPr>
          <p:cNvPr id="16" name="Grupo 15"/>
          <p:cNvGrpSpPr/>
          <p:nvPr/>
        </p:nvGrpSpPr>
        <p:grpSpPr>
          <a:xfrm>
            <a:off x="6310563" y="2390277"/>
            <a:ext cx="2298031" cy="1216376"/>
            <a:chOff x="6310563" y="2390277"/>
            <a:chExt cx="2298031" cy="1216376"/>
          </a:xfrm>
        </p:grpSpPr>
        <p:sp>
          <p:nvSpPr>
            <p:cNvPr id="10" name="Llamada rectangular 9"/>
            <p:cNvSpPr/>
            <p:nvPr/>
          </p:nvSpPr>
          <p:spPr>
            <a:xfrm rot="5400000">
              <a:off x="6914147" y="1876931"/>
              <a:ext cx="1090865" cy="2117558"/>
            </a:xfrm>
            <a:prstGeom prst="wedgeRectCallout">
              <a:avLst>
                <a:gd name="adj1" fmla="val -173232"/>
                <a:gd name="adj2" fmla="val 13279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p:cNvSpPr txBox="1"/>
            <p:nvPr/>
          </p:nvSpPr>
          <p:spPr>
            <a:xfrm>
              <a:off x="6310563" y="2406324"/>
              <a:ext cx="2298031" cy="1200329"/>
            </a:xfrm>
            <a:prstGeom prst="rect">
              <a:avLst/>
            </a:prstGeom>
            <a:noFill/>
          </p:spPr>
          <p:txBody>
            <a:bodyPr wrap="square" rtlCol="0">
              <a:spAutoFit/>
            </a:bodyPr>
            <a:lstStyle/>
            <a:p>
              <a:pPr algn="ctr"/>
              <a:r>
                <a:rPr lang="es-MX" sz="2400" b="1" dirty="0"/>
                <a:t>México</a:t>
              </a:r>
              <a:r>
                <a:rPr lang="es-MX" sz="2400" dirty="0"/>
                <a:t>: más del </a:t>
              </a:r>
              <a:r>
                <a:rPr lang="es-MX" sz="2400" b="1" dirty="0">
                  <a:effectLst>
                    <a:outerShdw blurRad="38100" dist="38100" dir="2700000" algn="tl">
                      <a:srgbClr val="000000">
                        <a:alpha val="43137"/>
                      </a:srgbClr>
                    </a:outerShdw>
                  </a:effectLst>
                </a:rPr>
                <a:t>85 %</a:t>
              </a:r>
              <a:r>
                <a:rPr lang="es-MX" sz="2400" dirty="0"/>
                <a:t> de las consultas</a:t>
              </a:r>
              <a:endParaRPr lang="es-MX" dirty="0"/>
            </a:p>
          </p:txBody>
        </p:sp>
      </p:grpSp>
      <p:grpSp>
        <p:nvGrpSpPr>
          <p:cNvPr id="15" name="Grupo 14"/>
          <p:cNvGrpSpPr/>
          <p:nvPr/>
        </p:nvGrpSpPr>
        <p:grpSpPr>
          <a:xfrm>
            <a:off x="6031831" y="97932"/>
            <a:ext cx="1636294" cy="1443789"/>
            <a:chOff x="8630653" y="112295"/>
            <a:chExt cx="1636294" cy="1443789"/>
          </a:xfrm>
        </p:grpSpPr>
        <p:sp>
          <p:nvSpPr>
            <p:cNvPr id="13" name="Elipse 12"/>
            <p:cNvSpPr/>
            <p:nvPr/>
          </p:nvSpPr>
          <p:spPr>
            <a:xfrm>
              <a:off x="8630653" y="112295"/>
              <a:ext cx="1636294" cy="1443789"/>
            </a:xfrm>
            <a:prstGeom prst="ellipse">
              <a:avLst/>
            </a:prstGeom>
            <a:solidFill>
              <a:srgbClr val="FF0000"/>
            </a:solidFill>
            <a:ln>
              <a:solidFill>
                <a:srgbClr val="C00000"/>
              </a:solidFill>
            </a:ln>
            <a:effectLst>
              <a:outerShdw blurRad="177800" dist="114300" dir="60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4" name="Imagen 13"/>
            <p:cNvPicPr>
              <a:picLocks noChangeAspect="1"/>
            </p:cNvPicPr>
            <p:nvPr/>
          </p:nvPicPr>
          <p:blipFill>
            <a:blip r:embed="rId3"/>
            <a:stretch>
              <a:fillRect/>
            </a:stretch>
          </p:blipFill>
          <p:spPr>
            <a:xfrm>
              <a:off x="8718818" y="321919"/>
              <a:ext cx="1524132" cy="1048603"/>
            </a:xfrm>
            <a:prstGeom prst="rect">
              <a:avLst/>
            </a:prstGeom>
          </p:spPr>
        </p:pic>
      </p:grpSp>
      <p:sp>
        <p:nvSpPr>
          <p:cNvPr id="17" name="Elipse 16"/>
          <p:cNvSpPr/>
          <p:nvPr/>
        </p:nvSpPr>
        <p:spPr>
          <a:xfrm>
            <a:off x="449178" y="1541721"/>
            <a:ext cx="805464" cy="255181"/>
          </a:xfrm>
          <a:prstGeom prst="ellipse">
            <a:avLst/>
          </a:prstGeom>
          <a:solidFill>
            <a:srgbClr val="FF000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Elipse 17"/>
          <p:cNvSpPr/>
          <p:nvPr/>
        </p:nvSpPr>
        <p:spPr>
          <a:xfrm>
            <a:off x="449178" y="4756297"/>
            <a:ext cx="805464" cy="255181"/>
          </a:xfrm>
          <a:prstGeom prst="ellipse">
            <a:avLst/>
          </a:prstGeom>
          <a:solidFill>
            <a:srgbClr val="FF000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CuadroTexto 18"/>
          <p:cNvSpPr txBox="1"/>
          <p:nvPr/>
        </p:nvSpPr>
        <p:spPr>
          <a:xfrm>
            <a:off x="6296521" y="4202299"/>
            <a:ext cx="2695214" cy="1107996"/>
          </a:xfrm>
          <a:prstGeom prst="rect">
            <a:avLst/>
          </a:prstGeom>
          <a:noFill/>
        </p:spPr>
        <p:txBody>
          <a:bodyPr wrap="square" rtlCol="0">
            <a:spAutoFit/>
          </a:bodyPr>
          <a:lstStyle/>
          <a:p>
            <a:r>
              <a:rPr lang="es-MX" sz="2400" b="1" dirty="0">
                <a:effectLst>
                  <a:outerShdw blurRad="38100" dist="38100" dir="2700000" algn="tl">
                    <a:srgbClr val="000000">
                      <a:alpha val="43137"/>
                    </a:srgbClr>
                  </a:outerShdw>
                </a:effectLst>
              </a:rPr>
              <a:t>China</a:t>
            </a:r>
            <a:r>
              <a:rPr lang="es-MX" sz="2400" dirty="0"/>
              <a:t> (lugar 4) e </a:t>
            </a:r>
            <a:r>
              <a:rPr lang="es-MX" sz="2400" b="1" dirty="0">
                <a:effectLst>
                  <a:outerShdw blurRad="38100" dist="38100" dir="2700000" algn="tl">
                    <a:srgbClr val="000000">
                      <a:alpha val="43137"/>
                    </a:srgbClr>
                  </a:outerShdw>
                </a:effectLst>
              </a:rPr>
              <a:t>India</a:t>
            </a:r>
            <a:r>
              <a:rPr lang="es-MX" sz="2400" dirty="0"/>
              <a:t> (18)</a:t>
            </a:r>
          </a:p>
          <a:p>
            <a:endParaRPr lang="es-MX" dirty="0"/>
          </a:p>
        </p:txBody>
      </p:sp>
    </p:spTree>
    <p:extLst>
      <p:ext uri="{BB962C8B-B14F-4D97-AF65-F5344CB8AC3E}">
        <p14:creationId xmlns:p14="http://schemas.microsoft.com/office/powerpoint/2010/main" val="220863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9843" t="14174" r="53605" b="10281"/>
          <a:stretch/>
        </p:blipFill>
        <p:spPr>
          <a:xfrm>
            <a:off x="0" y="324852"/>
            <a:ext cx="5570621" cy="6476071"/>
          </a:xfrm>
          <a:prstGeom prst="rect">
            <a:avLst/>
          </a:prstGeom>
        </p:spPr>
      </p:pic>
      <p:sp>
        <p:nvSpPr>
          <p:cNvPr id="5" name="CuadroTexto 4"/>
          <p:cNvSpPr txBox="1"/>
          <p:nvPr/>
        </p:nvSpPr>
        <p:spPr>
          <a:xfrm>
            <a:off x="7756290" y="350286"/>
            <a:ext cx="3914274" cy="1815882"/>
          </a:xfrm>
          <a:prstGeom prst="rect">
            <a:avLst/>
          </a:prstGeom>
          <a:solidFill>
            <a:srgbClr val="FFC000"/>
          </a:solidFill>
          <a:scene3d>
            <a:camera prst="orthographicFront"/>
            <a:lightRig rig="threePt" dir="t"/>
          </a:scene3d>
          <a:sp3d>
            <a:bevelT/>
          </a:sp3d>
        </p:spPr>
        <p:txBody>
          <a:bodyPr wrap="square" rtlCol="0">
            <a:spAutoFit/>
          </a:bodyPr>
          <a:lstStyle/>
          <a:p>
            <a:r>
              <a:rPr lang="es-MX" sz="2000" dirty="0"/>
              <a:t>Consultas de </a:t>
            </a:r>
            <a:r>
              <a:rPr lang="es-MX" sz="2000" b="1" dirty="0" err="1">
                <a:effectLst>
                  <a:outerShdw blurRad="38100" dist="38100" dir="2700000" algn="tl">
                    <a:srgbClr val="000000">
                      <a:alpha val="43137"/>
                    </a:srgbClr>
                  </a:outerShdw>
                </a:effectLst>
              </a:rPr>
              <a:t>Biblat</a:t>
            </a:r>
            <a:r>
              <a:rPr lang="es-MX" sz="2000" dirty="0"/>
              <a:t> por ciudades</a:t>
            </a:r>
          </a:p>
          <a:p>
            <a:r>
              <a:rPr lang="es-MX" sz="2000" dirty="0"/>
              <a:t>(según </a:t>
            </a:r>
            <a:r>
              <a:rPr lang="es-MX" sz="2000" b="1" dirty="0"/>
              <a:t>Google </a:t>
            </a:r>
            <a:r>
              <a:rPr lang="es-MX" sz="2000" b="1" dirty="0" err="1"/>
              <a:t>Analytics</a:t>
            </a:r>
            <a:r>
              <a:rPr lang="es-MX" sz="2000" dirty="0"/>
              <a:t>)</a:t>
            </a:r>
          </a:p>
          <a:p>
            <a:r>
              <a:rPr lang="es-MX" sz="2000" dirty="0"/>
              <a:t>Conteo entre de </a:t>
            </a:r>
            <a:r>
              <a:rPr lang="es-MX" sz="2000" b="1" dirty="0"/>
              <a:t>2014</a:t>
            </a:r>
            <a:r>
              <a:rPr lang="es-MX" sz="2000" dirty="0"/>
              <a:t> a </a:t>
            </a:r>
            <a:r>
              <a:rPr lang="es-MX" sz="2000" b="1" dirty="0"/>
              <a:t>jul. 2016</a:t>
            </a:r>
          </a:p>
          <a:p>
            <a:endParaRPr lang="es-MX" sz="2000" b="1" dirty="0"/>
          </a:p>
          <a:p>
            <a:pPr algn="ctr"/>
            <a:r>
              <a:rPr lang="es-MX" sz="3200" b="1" dirty="0"/>
              <a:t>25 primeras ciudades</a:t>
            </a:r>
            <a:endParaRPr lang="es-MX" sz="2000" b="1" dirty="0"/>
          </a:p>
        </p:txBody>
      </p:sp>
      <p:grpSp>
        <p:nvGrpSpPr>
          <p:cNvPr id="6" name="Grupo 5"/>
          <p:cNvGrpSpPr/>
          <p:nvPr/>
        </p:nvGrpSpPr>
        <p:grpSpPr>
          <a:xfrm>
            <a:off x="6310563" y="2390277"/>
            <a:ext cx="2298031" cy="1216376"/>
            <a:chOff x="6310563" y="2390277"/>
            <a:chExt cx="2298031" cy="1216376"/>
          </a:xfrm>
        </p:grpSpPr>
        <p:sp>
          <p:nvSpPr>
            <p:cNvPr id="7" name="Llamada rectangular 6"/>
            <p:cNvSpPr/>
            <p:nvPr/>
          </p:nvSpPr>
          <p:spPr>
            <a:xfrm rot="5400000">
              <a:off x="6914147" y="1876931"/>
              <a:ext cx="1090865" cy="2117558"/>
            </a:xfrm>
            <a:prstGeom prst="wedgeRectCallout">
              <a:avLst>
                <a:gd name="adj1" fmla="val -144556"/>
                <a:gd name="adj2" fmla="val 14927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6310563" y="2406324"/>
              <a:ext cx="2298031" cy="1200329"/>
            </a:xfrm>
            <a:prstGeom prst="rect">
              <a:avLst/>
            </a:prstGeom>
            <a:noFill/>
          </p:spPr>
          <p:txBody>
            <a:bodyPr wrap="square" rtlCol="0">
              <a:spAutoFit/>
            </a:bodyPr>
            <a:lstStyle/>
            <a:p>
              <a:pPr algn="ctr"/>
              <a:r>
                <a:rPr lang="es-MX" sz="2400" b="1" dirty="0"/>
                <a:t>Cd. de México</a:t>
              </a:r>
              <a:r>
                <a:rPr lang="es-MX" sz="2400" dirty="0"/>
                <a:t>: más del </a:t>
              </a:r>
              <a:r>
                <a:rPr lang="es-MX" sz="2400" b="1" dirty="0">
                  <a:effectLst>
                    <a:outerShdw blurRad="38100" dist="38100" dir="2700000" algn="tl">
                      <a:srgbClr val="000000">
                        <a:alpha val="43137"/>
                      </a:srgbClr>
                    </a:outerShdw>
                  </a:effectLst>
                </a:rPr>
                <a:t>80 %</a:t>
              </a:r>
              <a:r>
                <a:rPr lang="es-MX" sz="2400" dirty="0"/>
                <a:t> de las consultas</a:t>
              </a:r>
              <a:endParaRPr lang="es-MX" dirty="0"/>
            </a:p>
          </p:txBody>
        </p:sp>
      </p:grpSp>
      <p:sp>
        <p:nvSpPr>
          <p:cNvPr id="10" name="Elipse 9"/>
          <p:cNvSpPr/>
          <p:nvPr/>
        </p:nvSpPr>
        <p:spPr>
          <a:xfrm>
            <a:off x="5757143" y="324852"/>
            <a:ext cx="1636294" cy="1443789"/>
          </a:xfrm>
          <a:prstGeom prst="ellipse">
            <a:avLst/>
          </a:prstGeom>
          <a:solidFill>
            <a:srgbClr val="FF0000"/>
          </a:solidFill>
          <a:ln>
            <a:solidFill>
              <a:srgbClr val="C00000"/>
            </a:solidFill>
          </a:ln>
          <a:effectLst>
            <a:outerShdw blurRad="177800" dist="114300" dir="60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CuadroTexto 11"/>
          <p:cNvSpPr txBox="1"/>
          <p:nvPr/>
        </p:nvSpPr>
        <p:spPr>
          <a:xfrm>
            <a:off x="6296521" y="4202299"/>
            <a:ext cx="2695214" cy="2215991"/>
          </a:xfrm>
          <a:prstGeom prst="rect">
            <a:avLst/>
          </a:prstGeom>
          <a:noFill/>
        </p:spPr>
        <p:txBody>
          <a:bodyPr wrap="square" rtlCol="0">
            <a:spAutoFit/>
          </a:bodyPr>
          <a:lstStyle/>
          <a:p>
            <a:r>
              <a:rPr lang="es-MX" sz="2400" b="1" dirty="0">
                <a:effectLst>
                  <a:outerShdw blurRad="38100" dist="38100" dir="2700000" algn="tl">
                    <a:srgbClr val="000000">
                      <a:alpha val="43137"/>
                    </a:srgbClr>
                  </a:outerShdw>
                </a:effectLst>
              </a:rPr>
              <a:t>3 ciudades chinas</a:t>
            </a:r>
            <a:r>
              <a:rPr lang="es-MX" sz="2400" dirty="0"/>
              <a:t> destacan:</a:t>
            </a:r>
          </a:p>
          <a:p>
            <a:r>
              <a:rPr lang="es-MX" sz="2400" dirty="0"/>
              <a:t>Beijing (5)</a:t>
            </a:r>
          </a:p>
          <a:p>
            <a:r>
              <a:rPr lang="es-MX" sz="2400" dirty="0"/>
              <a:t>Chongqing (6)</a:t>
            </a:r>
          </a:p>
          <a:p>
            <a:r>
              <a:rPr lang="es-MX" sz="2400" dirty="0"/>
              <a:t>Zibo (15)</a:t>
            </a:r>
          </a:p>
          <a:p>
            <a:endParaRPr lang="es-MX" dirty="0"/>
          </a:p>
        </p:txBody>
      </p:sp>
      <p:sp>
        <p:nvSpPr>
          <p:cNvPr id="13" name="CuadroTexto 12"/>
          <p:cNvSpPr txBox="1"/>
          <p:nvPr/>
        </p:nvSpPr>
        <p:spPr>
          <a:xfrm>
            <a:off x="5813224" y="584901"/>
            <a:ext cx="1524132" cy="830997"/>
          </a:xfrm>
          <a:prstGeom prst="rect">
            <a:avLst/>
          </a:prstGeom>
          <a:noFill/>
        </p:spPr>
        <p:txBody>
          <a:bodyPr wrap="square" rtlCol="0">
            <a:spAutoFit/>
          </a:bodyPr>
          <a:lstStyle/>
          <a:p>
            <a:pPr algn="ctr"/>
            <a:r>
              <a:rPr lang="es-MX" sz="2400" b="1" dirty="0">
                <a:solidFill>
                  <a:srgbClr val="FFC000"/>
                </a:solidFill>
                <a:effectLst>
                  <a:outerShdw blurRad="38100" dist="38100" dir="2700000" algn="tl">
                    <a:srgbClr val="000000">
                      <a:alpha val="43137"/>
                    </a:srgbClr>
                  </a:outerShdw>
                </a:effectLst>
              </a:rPr>
              <a:t>Top 25</a:t>
            </a:r>
          </a:p>
          <a:p>
            <a:pPr algn="ctr"/>
            <a:r>
              <a:rPr lang="es-MX" sz="2400" b="1" dirty="0">
                <a:solidFill>
                  <a:srgbClr val="FFC000"/>
                </a:solidFill>
                <a:effectLst>
                  <a:outerShdw blurRad="38100" dist="38100" dir="2700000" algn="tl">
                    <a:srgbClr val="000000">
                      <a:alpha val="43137"/>
                    </a:srgbClr>
                  </a:outerShdw>
                </a:effectLst>
              </a:rPr>
              <a:t>ciudades</a:t>
            </a:r>
          </a:p>
        </p:txBody>
      </p:sp>
      <p:sp>
        <p:nvSpPr>
          <p:cNvPr id="14" name="Elipse 13"/>
          <p:cNvSpPr/>
          <p:nvPr/>
        </p:nvSpPr>
        <p:spPr>
          <a:xfrm>
            <a:off x="0" y="2038577"/>
            <a:ext cx="805464" cy="255181"/>
          </a:xfrm>
          <a:prstGeom prst="ellipse">
            <a:avLst/>
          </a:prstGeom>
          <a:solidFill>
            <a:srgbClr val="FF000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Elipse 14"/>
          <p:cNvSpPr/>
          <p:nvPr/>
        </p:nvSpPr>
        <p:spPr>
          <a:xfrm>
            <a:off x="0" y="2262686"/>
            <a:ext cx="805464" cy="255181"/>
          </a:xfrm>
          <a:prstGeom prst="ellipse">
            <a:avLst/>
          </a:prstGeom>
          <a:solidFill>
            <a:srgbClr val="FF000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Elipse 15"/>
          <p:cNvSpPr/>
          <p:nvPr/>
        </p:nvSpPr>
        <p:spPr>
          <a:xfrm>
            <a:off x="0" y="4307695"/>
            <a:ext cx="805464" cy="255181"/>
          </a:xfrm>
          <a:prstGeom prst="ellipse">
            <a:avLst/>
          </a:prstGeom>
          <a:solidFill>
            <a:srgbClr val="FF000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09857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lgn="ctr">
              <a:buNone/>
            </a:pPr>
            <a:r>
              <a:rPr lang="es-MX" dirty="0" smtClean="0"/>
              <a:t>Ejemplos de indicadores ofrecidos por el portal </a:t>
            </a:r>
            <a:endParaRPr lang="es-MX" dirty="0"/>
          </a:p>
        </p:txBody>
      </p:sp>
      <p:pic>
        <p:nvPicPr>
          <p:cNvPr id="4" name="Imagen 3"/>
          <p:cNvPicPr>
            <a:picLocks noChangeAspect="1"/>
          </p:cNvPicPr>
          <p:nvPr/>
        </p:nvPicPr>
        <p:blipFill rotWithShape="1">
          <a:blip r:embed="rId2"/>
          <a:srcRect l="4298" t="11053" r="75241" b="77271"/>
          <a:stretch/>
        </p:blipFill>
        <p:spPr>
          <a:xfrm>
            <a:off x="3766813" y="2505914"/>
            <a:ext cx="4658373" cy="1495380"/>
          </a:xfrm>
          <a:prstGeom prst="rect">
            <a:avLst/>
          </a:prstGeom>
        </p:spPr>
      </p:pic>
    </p:spTree>
    <p:extLst>
      <p:ext uri="{BB962C8B-B14F-4D97-AF65-F5344CB8AC3E}">
        <p14:creationId xmlns:p14="http://schemas.microsoft.com/office/powerpoint/2010/main" val="472460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4328" t="11751" r="24627" b="6896"/>
          <a:stretch/>
        </p:blipFill>
        <p:spPr>
          <a:xfrm>
            <a:off x="69333" y="141601"/>
            <a:ext cx="6235932" cy="5590459"/>
          </a:xfrm>
          <a:prstGeom prst="rect">
            <a:avLst/>
          </a:prstGeom>
        </p:spPr>
      </p:pic>
      <p:sp>
        <p:nvSpPr>
          <p:cNvPr id="5" name="CuadroTexto 4"/>
          <p:cNvSpPr txBox="1"/>
          <p:nvPr/>
        </p:nvSpPr>
        <p:spPr>
          <a:xfrm>
            <a:off x="0" y="5772033"/>
            <a:ext cx="6073254" cy="523220"/>
          </a:xfrm>
          <a:prstGeom prst="rect">
            <a:avLst/>
          </a:prstGeom>
          <a:noFill/>
        </p:spPr>
        <p:txBody>
          <a:bodyPr wrap="square" rtlCol="0">
            <a:spAutoFit/>
          </a:bodyPr>
          <a:lstStyle/>
          <a:p>
            <a:r>
              <a:rPr lang="es-MX" sz="1400" dirty="0">
                <a:hlinkClick r:id="rId3"/>
              </a:rPr>
              <a:t>http://biblat.unam.mx/es/frecuencias/disciplina</a:t>
            </a:r>
            <a:endParaRPr lang="es-MX" sz="1400" dirty="0"/>
          </a:p>
          <a:p>
            <a:endParaRPr lang="es-MX" sz="1400" dirty="0"/>
          </a:p>
        </p:txBody>
      </p:sp>
      <p:sp>
        <p:nvSpPr>
          <p:cNvPr id="7" name="Rectángulo 6"/>
          <p:cNvSpPr/>
          <p:nvPr/>
        </p:nvSpPr>
        <p:spPr>
          <a:xfrm>
            <a:off x="0" y="5445456"/>
            <a:ext cx="6141493" cy="286603"/>
          </a:xfrm>
          <a:prstGeom prst="rect">
            <a:avLst/>
          </a:prstGeom>
          <a:solidFill>
            <a:srgbClr val="FF000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Imagen 7"/>
          <p:cNvPicPr>
            <a:picLocks noChangeAspect="1"/>
          </p:cNvPicPr>
          <p:nvPr/>
        </p:nvPicPr>
        <p:blipFill rotWithShape="1">
          <a:blip r:embed="rId4"/>
          <a:srcRect l="31582" t="31334" r="31702" b="36348"/>
          <a:stretch/>
        </p:blipFill>
        <p:spPr>
          <a:xfrm>
            <a:off x="6334429" y="279779"/>
            <a:ext cx="3018307" cy="1494430"/>
          </a:xfrm>
          <a:prstGeom prst="rect">
            <a:avLst/>
          </a:prstGeom>
        </p:spPr>
      </p:pic>
      <p:sp>
        <p:nvSpPr>
          <p:cNvPr id="9" name="Elipse 8"/>
          <p:cNvSpPr/>
          <p:nvPr/>
        </p:nvSpPr>
        <p:spPr>
          <a:xfrm>
            <a:off x="3357348" y="279779"/>
            <a:ext cx="1146412" cy="272955"/>
          </a:xfrm>
          <a:prstGeom prst="ellipse">
            <a:avLst/>
          </a:prstGeom>
          <a:solidFill>
            <a:schemeClr val="accent6">
              <a:lumMod val="75000"/>
              <a:alpha val="2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1" name="Conector recto de flecha 10"/>
          <p:cNvCxnSpPr>
            <a:stCxn id="9" idx="7"/>
          </p:cNvCxnSpPr>
          <p:nvPr/>
        </p:nvCxnSpPr>
        <p:spPr>
          <a:xfrm flipV="1">
            <a:off x="4335872" y="313899"/>
            <a:ext cx="2051280" cy="585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6305265" y="0"/>
            <a:ext cx="5586484" cy="415498"/>
          </a:xfrm>
          <a:prstGeom prst="rect">
            <a:avLst/>
          </a:prstGeom>
          <a:noFill/>
        </p:spPr>
        <p:txBody>
          <a:bodyPr wrap="square" rtlCol="0">
            <a:spAutoFit/>
          </a:bodyPr>
          <a:lstStyle/>
          <a:p>
            <a:r>
              <a:rPr lang="es-MX" sz="1050" dirty="0">
                <a:hlinkClick r:id="rId5"/>
              </a:rPr>
              <a:t>http://biblat.unam.mx/es/frecuencias/disciplina/bibliotecologia-y-ciencia-de-la-informacion/pais</a:t>
            </a:r>
            <a:endParaRPr lang="es-MX" sz="1050" dirty="0"/>
          </a:p>
          <a:p>
            <a:endParaRPr lang="es-MX" sz="1050" dirty="0"/>
          </a:p>
        </p:txBody>
      </p:sp>
      <p:pic>
        <p:nvPicPr>
          <p:cNvPr id="13" name="Imagen 12"/>
          <p:cNvPicPr>
            <a:picLocks noChangeAspect="1"/>
          </p:cNvPicPr>
          <p:nvPr/>
        </p:nvPicPr>
        <p:blipFill rotWithShape="1">
          <a:blip r:embed="rId6"/>
          <a:srcRect l="35165" t="10001" r="35194" b="4985"/>
          <a:stretch/>
        </p:blipFill>
        <p:spPr>
          <a:xfrm>
            <a:off x="6305265" y="1881314"/>
            <a:ext cx="3044391" cy="4911493"/>
          </a:xfrm>
          <a:prstGeom prst="rect">
            <a:avLst/>
          </a:prstGeom>
        </p:spPr>
      </p:pic>
      <p:sp>
        <p:nvSpPr>
          <p:cNvPr id="15" name="Elipse 14"/>
          <p:cNvSpPr/>
          <p:nvPr/>
        </p:nvSpPr>
        <p:spPr>
          <a:xfrm>
            <a:off x="4306337" y="259307"/>
            <a:ext cx="1146412" cy="272955"/>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6" name="Conector recto de flecha 15"/>
          <p:cNvCxnSpPr/>
          <p:nvPr/>
        </p:nvCxnSpPr>
        <p:spPr>
          <a:xfrm>
            <a:off x="5090615" y="492050"/>
            <a:ext cx="1311123" cy="13892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9381815" y="394354"/>
            <a:ext cx="2320908" cy="1508105"/>
          </a:xfrm>
          <a:prstGeom prst="rect">
            <a:avLst/>
          </a:prstGeom>
          <a:solidFill>
            <a:srgbClr val="FFC000"/>
          </a:solidFill>
          <a:effectLst>
            <a:outerShdw blurRad="50800" dist="127000" dir="2700000" algn="tl" rotWithShape="0">
              <a:prstClr val="black">
                <a:alpha val="40000"/>
              </a:prstClr>
            </a:outerShdw>
          </a:effectLst>
          <a:scene3d>
            <a:camera prst="orthographicFront"/>
            <a:lightRig rig="threePt" dir="t"/>
          </a:scene3d>
          <a:sp3d>
            <a:bevelT/>
          </a:sp3d>
        </p:spPr>
        <p:txBody>
          <a:bodyPr wrap="square" rtlCol="0">
            <a:spAutoFit/>
          </a:bodyPr>
          <a:lstStyle/>
          <a:p>
            <a:r>
              <a:rPr lang="es-MX" sz="2000" b="1" dirty="0" smtClean="0">
                <a:effectLst>
                  <a:outerShdw blurRad="38100" dist="38100" dir="2700000" algn="tl">
                    <a:srgbClr val="000000">
                      <a:alpha val="43137"/>
                    </a:srgbClr>
                  </a:outerShdw>
                </a:effectLst>
              </a:rPr>
              <a:t>← </a:t>
            </a:r>
            <a:r>
              <a:rPr lang="es-MX" b="1" dirty="0" smtClean="0"/>
              <a:t>documentos publicados por revistas según el país de publicación de la revista  </a:t>
            </a:r>
            <a:endParaRPr lang="es-MX" sz="2000" b="1" dirty="0"/>
          </a:p>
        </p:txBody>
      </p:sp>
      <p:sp>
        <p:nvSpPr>
          <p:cNvPr id="17" name="CuadroTexto 16"/>
          <p:cNvSpPr txBox="1"/>
          <p:nvPr/>
        </p:nvSpPr>
        <p:spPr>
          <a:xfrm>
            <a:off x="9349656" y="2009564"/>
            <a:ext cx="2320908" cy="677108"/>
          </a:xfrm>
          <a:prstGeom prst="rect">
            <a:avLst/>
          </a:prstGeom>
          <a:solidFill>
            <a:srgbClr val="FFC000"/>
          </a:solidFill>
          <a:effectLst>
            <a:outerShdw blurRad="50800" dist="127000" dir="2700000" algn="tl" rotWithShape="0">
              <a:prstClr val="black">
                <a:alpha val="40000"/>
              </a:prstClr>
            </a:outerShdw>
          </a:effectLst>
          <a:scene3d>
            <a:camera prst="orthographicFront"/>
            <a:lightRig rig="threePt" dir="t"/>
          </a:scene3d>
          <a:sp3d>
            <a:bevelT/>
          </a:sp3d>
        </p:spPr>
        <p:txBody>
          <a:bodyPr wrap="square" rtlCol="0">
            <a:spAutoFit/>
          </a:bodyPr>
          <a:lstStyle/>
          <a:p>
            <a:r>
              <a:rPr lang="es-MX" sz="2000" b="1" dirty="0" smtClean="0">
                <a:effectLst>
                  <a:outerShdw blurRad="38100" dist="38100" dir="2700000" algn="tl">
                    <a:srgbClr val="000000">
                      <a:alpha val="43137"/>
                    </a:srgbClr>
                  </a:outerShdw>
                </a:effectLst>
              </a:rPr>
              <a:t>← </a:t>
            </a:r>
            <a:r>
              <a:rPr lang="es-MX" b="1" dirty="0" smtClean="0"/>
              <a:t>documentos publicados por revista</a:t>
            </a:r>
            <a:endParaRPr lang="es-MX" sz="2000" b="1" dirty="0"/>
          </a:p>
        </p:txBody>
      </p:sp>
    </p:spTree>
    <p:extLst>
      <p:ext uri="{BB962C8B-B14F-4D97-AF65-F5344CB8AC3E}">
        <p14:creationId xmlns:p14="http://schemas.microsoft.com/office/powerpoint/2010/main" val="16018684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p:cNvGrpSpPr/>
          <p:nvPr/>
        </p:nvGrpSpPr>
        <p:grpSpPr>
          <a:xfrm>
            <a:off x="2557175" y="259672"/>
            <a:ext cx="6200775" cy="6553200"/>
            <a:chOff x="2557175" y="259672"/>
            <a:chExt cx="6200775" cy="6553200"/>
          </a:xfrm>
        </p:grpSpPr>
        <p:sp>
          <p:nvSpPr>
            <p:cNvPr id="2" name="Elipse 1"/>
            <p:cNvSpPr/>
            <p:nvPr/>
          </p:nvSpPr>
          <p:spPr>
            <a:xfrm>
              <a:off x="2557175" y="259672"/>
              <a:ext cx="6200775" cy="6553200"/>
            </a:xfrm>
            <a:prstGeom prst="ellipse">
              <a:avLst/>
            </a:prstGeom>
            <a:solidFill>
              <a:srgbClr val="C00000"/>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Picture 2" descr="http://t2.gstatic.com/images?q=tbn:CDy-FcvCj8jzIM:http://www.caicyt.gov.ar/reunion-latindex/imagenes/logo_latindex.gif/image"/>
            <p:cNvPicPr>
              <a:picLocks noChangeAspect="1" noChangeArrowheads="1"/>
            </p:cNvPicPr>
            <p:nvPr/>
          </p:nvPicPr>
          <p:blipFill>
            <a:blip r:embed="rId2" cstate="print"/>
            <a:srcRect/>
            <a:stretch>
              <a:fillRect/>
            </a:stretch>
          </p:blipFill>
          <p:spPr bwMode="auto">
            <a:xfrm>
              <a:off x="5082785" y="1095418"/>
              <a:ext cx="1029891" cy="149225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uadroTexto 23"/>
            <p:cNvSpPr txBox="1"/>
            <p:nvPr/>
          </p:nvSpPr>
          <p:spPr>
            <a:xfrm>
              <a:off x="4885213" y="413253"/>
              <a:ext cx="2697915" cy="646331"/>
            </a:xfrm>
            <a:prstGeom prst="rect">
              <a:avLst/>
            </a:prstGeom>
            <a:noFill/>
          </p:spPr>
          <p:txBody>
            <a:bodyPr wrap="square" rtlCol="0">
              <a:spAutoFit/>
            </a:bodyPr>
            <a:lstStyle/>
            <a:p>
              <a:r>
                <a:rPr lang="es-MX" sz="3600" b="1" dirty="0">
                  <a:solidFill>
                    <a:schemeClr val="bg1">
                      <a:lumMod val="95000"/>
                    </a:schemeClr>
                  </a:solidFill>
                  <a:effectLst>
                    <a:outerShdw blurRad="38100" dist="38100" dir="2700000" algn="tl">
                      <a:srgbClr val="000000">
                        <a:alpha val="43137"/>
                      </a:srgbClr>
                    </a:outerShdw>
                  </a:effectLst>
                </a:rPr>
                <a:t>24,728</a:t>
              </a:r>
              <a:r>
                <a:rPr lang="es-MX" sz="2800" b="1" dirty="0">
                  <a:solidFill>
                    <a:schemeClr val="bg1">
                      <a:lumMod val="95000"/>
                    </a:schemeClr>
                  </a:solidFill>
                </a:rPr>
                <a:t> </a:t>
              </a:r>
            </a:p>
          </p:txBody>
        </p:sp>
      </p:grpSp>
      <p:sp>
        <p:nvSpPr>
          <p:cNvPr id="81" name="CuadroTexto 80"/>
          <p:cNvSpPr txBox="1"/>
          <p:nvPr/>
        </p:nvSpPr>
        <p:spPr>
          <a:xfrm>
            <a:off x="7658358" y="1466585"/>
            <a:ext cx="4054126" cy="738664"/>
          </a:xfrm>
          <a:prstGeom prst="rect">
            <a:avLst/>
          </a:prstGeom>
          <a:noFill/>
        </p:spPr>
        <p:txBody>
          <a:bodyPr wrap="square" rtlCol="0">
            <a:spAutoFit/>
          </a:bodyPr>
          <a:lstStyle/>
          <a:p>
            <a:pPr algn="r"/>
            <a:r>
              <a:rPr lang="es-MX" sz="1400" dirty="0"/>
              <a:t>Depto. de Bibliografía Latinoamericana </a:t>
            </a:r>
          </a:p>
          <a:p>
            <a:pPr algn="r"/>
            <a:r>
              <a:rPr lang="es-MX" sz="1400" dirty="0"/>
              <a:t>DIRECCIÓN GNL. DE BIBLIOTECAS</a:t>
            </a:r>
          </a:p>
          <a:p>
            <a:pPr algn="r"/>
            <a:r>
              <a:rPr lang="es-MX" sz="1400" dirty="0"/>
              <a:t>                      UNAM</a:t>
            </a:r>
          </a:p>
        </p:txBody>
      </p:sp>
      <p:pic>
        <p:nvPicPr>
          <p:cNvPr id="27" name="Imagen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28" y="5316288"/>
            <a:ext cx="2093961" cy="891251"/>
          </a:xfrm>
          <a:prstGeom prst="rect">
            <a:avLst/>
          </a:prstGeom>
        </p:spPr>
      </p:pic>
      <p:pic>
        <p:nvPicPr>
          <p:cNvPr id="28" name="Imagen 27"/>
          <p:cNvPicPr>
            <a:picLocks noChangeAspect="1"/>
          </p:cNvPicPr>
          <p:nvPr/>
        </p:nvPicPr>
        <p:blipFill rotWithShape="1">
          <a:blip r:embed="rId4"/>
          <a:srcRect l="49138" t="61264" r="33847" b="17562"/>
          <a:stretch/>
        </p:blipFill>
        <p:spPr>
          <a:xfrm>
            <a:off x="340023" y="2957420"/>
            <a:ext cx="1516416" cy="1179434"/>
          </a:xfrm>
          <a:prstGeom prst="rect">
            <a:avLst/>
          </a:prstGeom>
        </p:spPr>
      </p:pic>
      <p:pic>
        <p:nvPicPr>
          <p:cNvPr id="29" name="Imagen 28"/>
          <p:cNvPicPr>
            <a:picLocks noChangeAspect="1"/>
          </p:cNvPicPr>
          <p:nvPr/>
        </p:nvPicPr>
        <p:blipFill rotWithShape="1">
          <a:blip r:embed="rId5"/>
          <a:srcRect l="70630" t="56805" r="5887" b="22498"/>
          <a:stretch/>
        </p:blipFill>
        <p:spPr>
          <a:xfrm>
            <a:off x="165286" y="4136854"/>
            <a:ext cx="1990418" cy="1096416"/>
          </a:xfrm>
          <a:prstGeom prst="rect">
            <a:avLst/>
          </a:prstGeom>
        </p:spPr>
      </p:pic>
      <p:pic>
        <p:nvPicPr>
          <p:cNvPr id="30" name="Picture 2" descr="http://t2.gstatic.com/images?q=tbn:CDy-FcvCj8jzIM:http://www.caicyt.gov.ar/reunion-latindex/imagenes/logo_latindex.gif/image"/>
          <p:cNvPicPr>
            <a:picLocks noChangeAspect="1" noChangeArrowheads="1"/>
          </p:cNvPicPr>
          <p:nvPr/>
        </p:nvPicPr>
        <p:blipFill>
          <a:blip r:embed="rId2" cstate="print"/>
          <a:srcRect/>
          <a:stretch>
            <a:fillRect/>
          </a:stretch>
        </p:blipFill>
        <p:spPr bwMode="auto">
          <a:xfrm>
            <a:off x="425178" y="313459"/>
            <a:ext cx="1029891" cy="149225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upo 12"/>
          <p:cNvGrpSpPr/>
          <p:nvPr/>
        </p:nvGrpSpPr>
        <p:grpSpPr>
          <a:xfrm>
            <a:off x="2956364" y="935050"/>
            <a:ext cx="5627695" cy="6087133"/>
            <a:chOff x="-1474874" y="1938805"/>
            <a:chExt cx="5627695" cy="6087133"/>
          </a:xfrm>
        </p:grpSpPr>
        <p:grpSp>
          <p:nvGrpSpPr>
            <p:cNvPr id="52" name="Grupo 51"/>
            <p:cNvGrpSpPr/>
            <p:nvPr/>
          </p:nvGrpSpPr>
          <p:grpSpPr>
            <a:xfrm>
              <a:off x="-1474874" y="1938805"/>
              <a:ext cx="5627695" cy="6087133"/>
              <a:chOff x="1816450" y="6945775"/>
              <a:chExt cx="4895512" cy="5718544"/>
            </a:xfrm>
          </p:grpSpPr>
          <p:pic>
            <p:nvPicPr>
              <p:cNvPr id="40" name="Imagen 39"/>
              <p:cNvPicPr>
                <a:picLocks noChangeAspect="1"/>
              </p:cNvPicPr>
              <p:nvPr/>
            </p:nvPicPr>
            <p:blipFill>
              <a:blip r:embed="rId6"/>
              <a:stretch>
                <a:fillRect/>
              </a:stretch>
            </p:blipFill>
            <p:spPr>
              <a:xfrm>
                <a:off x="1816450" y="6945775"/>
                <a:ext cx="4895512" cy="5718544"/>
              </a:xfrm>
              <a:prstGeom prst="rect">
                <a:avLst/>
              </a:prstGeom>
            </p:spPr>
          </p:pic>
          <p:sp>
            <p:nvSpPr>
              <p:cNvPr id="44" name="CuadroTexto 43"/>
              <p:cNvSpPr txBox="1"/>
              <p:nvPr/>
            </p:nvSpPr>
            <p:spPr>
              <a:xfrm>
                <a:off x="3385710" y="7120862"/>
                <a:ext cx="2166833" cy="584775"/>
              </a:xfrm>
              <a:prstGeom prst="rect">
                <a:avLst/>
              </a:prstGeom>
              <a:noFill/>
            </p:spPr>
            <p:txBody>
              <a:bodyPr wrap="square" rtlCol="0">
                <a:spAutoFit/>
              </a:bodyPr>
              <a:lstStyle/>
              <a:p>
                <a:r>
                  <a:rPr lang="es-MX" sz="3200" b="1" dirty="0">
                    <a:solidFill>
                      <a:schemeClr val="accent4">
                        <a:lumMod val="40000"/>
                        <a:lumOff val="60000"/>
                      </a:schemeClr>
                    </a:solidFill>
                    <a:effectLst>
                      <a:outerShdw blurRad="38100" dist="38100" dir="2700000" algn="tl">
                        <a:srgbClr val="000000">
                          <a:alpha val="43137"/>
                        </a:srgbClr>
                      </a:outerShdw>
                    </a:effectLst>
                  </a:rPr>
                  <a:t>Catálogo</a:t>
                </a:r>
                <a:endParaRPr lang="es-MX" b="1" dirty="0">
                  <a:solidFill>
                    <a:schemeClr val="accent4">
                      <a:lumMod val="40000"/>
                      <a:lumOff val="60000"/>
                    </a:schemeClr>
                  </a:solidFill>
                  <a:effectLst>
                    <a:outerShdw blurRad="38100" dist="38100" dir="2700000" algn="tl">
                      <a:srgbClr val="000000">
                        <a:alpha val="43137"/>
                      </a:srgbClr>
                    </a:outerShdw>
                  </a:effectLst>
                </a:endParaRPr>
              </a:p>
            </p:txBody>
          </p:sp>
        </p:grpSp>
        <p:sp>
          <p:nvSpPr>
            <p:cNvPr id="46" name="CuadroTexto 45"/>
            <p:cNvSpPr txBox="1"/>
            <p:nvPr/>
          </p:nvSpPr>
          <p:spPr>
            <a:xfrm>
              <a:off x="313631" y="2550342"/>
              <a:ext cx="2697915" cy="646331"/>
            </a:xfrm>
            <a:prstGeom prst="rect">
              <a:avLst/>
            </a:prstGeom>
            <a:noFill/>
          </p:spPr>
          <p:txBody>
            <a:bodyPr wrap="square" rtlCol="0">
              <a:spAutoFit/>
            </a:bodyPr>
            <a:lstStyle/>
            <a:p>
              <a:r>
                <a:rPr lang="es-MX" sz="3600" b="1" dirty="0">
                  <a:solidFill>
                    <a:schemeClr val="bg1">
                      <a:lumMod val="95000"/>
                    </a:schemeClr>
                  </a:solidFill>
                  <a:effectLst>
                    <a:outerShdw blurRad="38100" dist="38100" dir="2700000" algn="tl">
                      <a:srgbClr val="000000">
                        <a:alpha val="43137"/>
                      </a:srgbClr>
                    </a:outerShdw>
                  </a:effectLst>
                </a:rPr>
                <a:t>  8,520</a:t>
              </a:r>
              <a:r>
                <a:rPr lang="es-MX" sz="2800" b="1" dirty="0">
                  <a:solidFill>
                    <a:schemeClr val="bg1">
                      <a:lumMod val="95000"/>
                    </a:schemeClr>
                  </a:solidFill>
                </a:rPr>
                <a:t> </a:t>
              </a:r>
            </a:p>
          </p:txBody>
        </p:sp>
        <p:pic>
          <p:nvPicPr>
            <p:cNvPr id="31" name="Picture 2" descr="http://t2.gstatic.com/images?q=tbn:CDy-FcvCj8jzIM:http://www.caicyt.gov.ar/reunion-latindex/imagenes/logo_latindex.gif/image"/>
            <p:cNvPicPr>
              <a:picLocks noChangeAspect="1" noChangeArrowheads="1"/>
            </p:cNvPicPr>
            <p:nvPr/>
          </p:nvPicPr>
          <p:blipFill>
            <a:blip r:embed="rId2" cstate="print"/>
            <a:srcRect/>
            <a:stretch>
              <a:fillRect/>
            </a:stretch>
          </p:blipFill>
          <p:spPr bwMode="auto">
            <a:xfrm>
              <a:off x="569019" y="3232492"/>
              <a:ext cx="1029891" cy="149225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Imagen 13"/>
          <p:cNvPicPr>
            <a:picLocks noChangeAspect="1"/>
          </p:cNvPicPr>
          <p:nvPr/>
        </p:nvPicPr>
        <p:blipFill>
          <a:blip r:embed="rId7"/>
          <a:stretch>
            <a:fillRect/>
          </a:stretch>
        </p:blipFill>
        <p:spPr>
          <a:xfrm>
            <a:off x="3147077" y="2067011"/>
            <a:ext cx="4968671" cy="4767485"/>
          </a:xfrm>
          <a:prstGeom prst="rect">
            <a:avLst/>
          </a:prstGeom>
        </p:spPr>
      </p:pic>
      <p:grpSp>
        <p:nvGrpSpPr>
          <p:cNvPr id="18" name="Grupo 17"/>
          <p:cNvGrpSpPr/>
          <p:nvPr/>
        </p:nvGrpSpPr>
        <p:grpSpPr>
          <a:xfrm>
            <a:off x="3556952" y="2957420"/>
            <a:ext cx="4148919" cy="3912895"/>
            <a:chOff x="-1791339" y="2679432"/>
            <a:chExt cx="4148919" cy="3912895"/>
          </a:xfrm>
        </p:grpSpPr>
        <p:sp>
          <p:nvSpPr>
            <p:cNvPr id="16" name="Elipse 15"/>
            <p:cNvSpPr/>
            <p:nvPr/>
          </p:nvSpPr>
          <p:spPr>
            <a:xfrm>
              <a:off x="-1791339" y="2679432"/>
              <a:ext cx="4148919" cy="3912895"/>
            </a:xfrm>
            <a:prstGeom prst="ellipse">
              <a:avLst/>
            </a:prstGeom>
            <a:solidFill>
              <a:srgbClr val="C00000"/>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5" name="Picture 22" descr="logo_scielo2"/>
            <p:cNvPicPr>
              <a:picLocks noChangeAspect="1" noChangeArrowheads="1"/>
            </p:cNvPicPr>
            <p:nvPr/>
          </p:nvPicPr>
          <p:blipFill>
            <a:blip r:embed="rId8" cstate="print"/>
            <a:srcRect/>
            <a:stretch>
              <a:fillRect/>
            </a:stretch>
          </p:blipFill>
          <p:spPr bwMode="auto">
            <a:xfrm>
              <a:off x="-900956" y="4215039"/>
              <a:ext cx="2158611" cy="1714512"/>
            </a:xfrm>
            <a:prstGeom prst="rect">
              <a:avLst/>
            </a:prstGeom>
            <a:noFill/>
            <a:ln w="9525">
              <a:noFill/>
              <a:miter lim="800000"/>
              <a:headEnd/>
              <a:tailEnd/>
            </a:ln>
            <a:scene3d>
              <a:camera prst="orthographicFront"/>
              <a:lightRig rig="threePt" dir="t"/>
            </a:scene3d>
            <a:sp3d>
              <a:bevelT/>
            </a:sp3d>
          </p:spPr>
        </p:pic>
        <p:sp>
          <p:nvSpPr>
            <p:cNvPr id="17" name="CuadroTexto 16"/>
            <p:cNvSpPr txBox="1"/>
            <p:nvPr/>
          </p:nvSpPr>
          <p:spPr>
            <a:xfrm>
              <a:off x="-275671" y="3095672"/>
              <a:ext cx="1952252" cy="584775"/>
            </a:xfrm>
            <a:prstGeom prst="rect">
              <a:avLst/>
            </a:prstGeom>
            <a:noFill/>
          </p:spPr>
          <p:txBody>
            <a:bodyPr wrap="square" rtlCol="0">
              <a:spAutoFit/>
            </a:bodyPr>
            <a:lstStyle/>
            <a:p>
              <a:r>
                <a:rPr lang="es-MX" sz="3200" b="1" dirty="0">
                  <a:solidFill>
                    <a:schemeClr val="bg1">
                      <a:lumMod val="95000"/>
                    </a:schemeClr>
                  </a:solidFill>
                  <a:effectLst>
                    <a:outerShdw blurRad="38100" dist="38100" dir="2700000" algn="tl">
                      <a:srgbClr val="000000">
                        <a:alpha val="43137"/>
                      </a:srgbClr>
                    </a:outerShdw>
                  </a:effectLst>
                </a:rPr>
                <a:t>1,250</a:t>
              </a:r>
            </a:p>
          </p:txBody>
        </p:sp>
      </p:grpSp>
      <p:pic>
        <p:nvPicPr>
          <p:cNvPr id="38" name="Picture 2" descr="http://t2.gstatic.com/images?q=tbn:CDy-FcvCj8jzIM:http://www.caicyt.gov.ar/reunion-latindex/imagenes/logo_latindex.gif/image"/>
          <p:cNvPicPr>
            <a:picLocks noChangeAspect="1" noChangeArrowheads="1"/>
          </p:cNvPicPr>
          <p:nvPr/>
        </p:nvPicPr>
        <p:blipFill>
          <a:blip r:embed="rId2" cstate="print"/>
          <a:srcRect/>
          <a:stretch>
            <a:fillRect/>
          </a:stretch>
        </p:blipFill>
        <p:spPr bwMode="auto">
          <a:xfrm>
            <a:off x="888273" y="1416334"/>
            <a:ext cx="1029891" cy="149225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rma libre 18"/>
          <p:cNvSpPr/>
          <p:nvPr/>
        </p:nvSpPr>
        <p:spPr>
          <a:xfrm>
            <a:off x="1537597" y="340627"/>
            <a:ext cx="2813826" cy="929492"/>
          </a:xfrm>
          <a:custGeom>
            <a:avLst/>
            <a:gdLst>
              <a:gd name="connsiteX0" fmla="*/ 3138986 w 3138986"/>
              <a:gd name="connsiteY0" fmla="*/ 410000 h 929492"/>
              <a:gd name="connsiteX1" fmla="*/ 1542198 w 3138986"/>
              <a:gd name="connsiteY1" fmla="*/ 14215 h 929492"/>
              <a:gd name="connsiteX2" fmla="*/ 873457 w 3138986"/>
              <a:gd name="connsiteY2" fmla="*/ 860376 h 929492"/>
              <a:gd name="connsiteX3" fmla="*/ 0 w 3138986"/>
              <a:gd name="connsiteY3" fmla="*/ 819433 h 929492"/>
            </a:gdLst>
            <a:ahLst/>
            <a:cxnLst>
              <a:cxn ang="0">
                <a:pos x="connsiteX0" y="connsiteY0"/>
              </a:cxn>
              <a:cxn ang="0">
                <a:pos x="connsiteX1" y="connsiteY1"/>
              </a:cxn>
              <a:cxn ang="0">
                <a:pos x="connsiteX2" y="connsiteY2"/>
              </a:cxn>
              <a:cxn ang="0">
                <a:pos x="connsiteX3" y="connsiteY3"/>
              </a:cxn>
            </a:cxnLst>
            <a:rect l="l" t="t" r="r" b="b"/>
            <a:pathLst>
              <a:path w="3138986" h="929492">
                <a:moveTo>
                  <a:pt x="3138986" y="410000"/>
                </a:moveTo>
                <a:cubicBezTo>
                  <a:pt x="2529386" y="174576"/>
                  <a:pt x="1919786" y="-60848"/>
                  <a:pt x="1542198" y="14215"/>
                </a:cubicBezTo>
                <a:cubicBezTo>
                  <a:pt x="1164610" y="89278"/>
                  <a:pt x="1130490" y="726173"/>
                  <a:pt x="873457" y="860376"/>
                </a:cubicBezTo>
                <a:cubicBezTo>
                  <a:pt x="616424" y="994579"/>
                  <a:pt x="308212" y="907006"/>
                  <a:pt x="0" y="819433"/>
                </a:cubicBezTo>
              </a:path>
            </a:pathLst>
          </a:custGeom>
          <a:noFill/>
          <a:ln w="38100">
            <a:solidFill>
              <a:srgbClr val="C0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Forma libre 19"/>
          <p:cNvSpPr/>
          <p:nvPr/>
        </p:nvSpPr>
        <p:spPr>
          <a:xfrm>
            <a:off x="1924334" y="1746913"/>
            <a:ext cx="2934269" cy="696094"/>
          </a:xfrm>
          <a:custGeom>
            <a:avLst/>
            <a:gdLst>
              <a:gd name="connsiteX0" fmla="*/ 2934269 w 2934269"/>
              <a:gd name="connsiteY0" fmla="*/ 0 h 696094"/>
              <a:gd name="connsiteX1" fmla="*/ 1446663 w 2934269"/>
              <a:gd name="connsiteY1" fmla="*/ 696036 h 696094"/>
              <a:gd name="connsiteX2" fmla="*/ 859809 w 2934269"/>
              <a:gd name="connsiteY2" fmla="*/ 40944 h 696094"/>
              <a:gd name="connsiteX3" fmla="*/ 0 w 2934269"/>
              <a:gd name="connsiteY3" fmla="*/ 259308 h 696094"/>
            </a:gdLst>
            <a:ahLst/>
            <a:cxnLst>
              <a:cxn ang="0">
                <a:pos x="connsiteX0" y="connsiteY0"/>
              </a:cxn>
              <a:cxn ang="0">
                <a:pos x="connsiteX1" y="connsiteY1"/>
              </a:cxn>
              <a:cxn ang="0">
                <a:pos x="connsiteX2" y="connsiteY2"/>
              </a:cxn>
              <a:cxn ang="0">
                <a:pos x="connsiteX3" y="connsiteY3"/>
              </a:cxn>
            </a:cxnLst>
            <a:rect l="l" t="t" r="r" b="b"/>
            <a:pathLst>
              <a:path w="2934269" h="696094">
                <a:moveTo>
                  <a:pt x="2934269" y="0"/>
                </a:moveTo>
                <a:cubicBezTo>
                  <a:pt x="2363337" y="344606"/>
                  <a:pt x="1792406" y="689212"/>
                  <a:pt x="1446663" y="696036"/>
                </a:cubicBezTo>
                <a:cubicBezTo>
                  <a:pt x="1100920" y="702860"/>
                  <a:pt x="1100919" y="113732"/>
                  <a:pt x="859809" y="40944"/>
                </a:cubicBezTo>
                <a:cubicBezTo>
                  <a:pt x="618699" y="-31844"/>
                  <a:pt x="118280" y="213816"/>
                  <a:pt x="0" y="259308"/>
                </a:cubicBez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Forma libre 21"/>
          <p:cNvSpPr/>
          <p:nvPr/>
        </p:nvSpPr>
        <p:spPr>
          <a:xfrm>
            <a:off x="1746913" y="2947916"/>
            <a:ext cx="2934269" cy="851489"/>
          </a:xfrm>
          <a:custGeom>
            <a:avLst/>
            <a:gdLst>
              <a:gd name="connsiteX0" fmla="*/ 2934269 w 2934269"/>
              <a:gd name="connsiteY0" fmla="*/ 0 h 851489"/>
              <a:gd name="connsiteX1" fmla="*/ 1937983 w 2934269"/>
              <a:gd name="connsiteY1" fmla="*/ 450377 h 851489"/>
              <a:gd name="connsiteX2" fmla="*/ 1214651 w 2934269"/>
              <a:gd name="connsiteY2" fmla="*/ 150126 h 851489"/>
              <a:gd name="connsiteX3" fmla="*/ 450377 w 2934269"/>
              <a:gd name="connsiteY3" fmla="*/ 818866 h 851489"/>
              <a:gd name="connsiteX4" fmla="*/ 0 w 2934269"/>
              <a:gd name="connsiteY4" fmla="*/ 750627 h 85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269" h="851489">
                <a:moveTo>
                  <a:pt x="2934269" y="0"/>
                </a:moveTo>
                <a:cubicBezTo>
                  <a:pt x="2579427" y="212678"/>
                  <a:pt x="2224586" y="425356"/>
                  <a:pt x="1937983" y="450377"/>
                </a:cubicBezTo>
                <a:cubicBezTo>
                  <a:pt x="1651380" y="475398"/>
                  <a:pt x="1462585" y="88711"/>
                  <a:pt x="1214651" y="150126"/>
                </a:cubicBezTo>
                <a:cubicBezTo>
                  <a:pt x="966717" y="211541"/>
                  <a:pt x="652819" y="718783"/>
                  <a:pt x="450377" y="818866"/>
                </a:cubicBezTo>
                <a:cubicBezTo>
                  <a:pt x="247935" y="918949"/>
                  <a:pt x="59140" y="757451"/>
                  <a:pt x="0" y="750627"/>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Forma libre 31"/>
          <p:cNvSpPr/>
          <p:nvPr/>
        </p:nvSpPr>
        <p:spPr>
          <a:xfrm>
            <a:off x="2074460" y="3029803"/>
            <a:ext cx="2634018" cy="1651379"/>
          </a:xfrm>
          <a:custGeom>
            <a:avLst/>
            <a:gdLst>
              <a:gd name="connsiteX0" fmla="*/ 2634018 w 2634018"/>
              <a:gd name="connsiteY0" fmla="*/ 0 h 1651379"/>
              <a:gd name="connsiteX1" fmla="*/ 1528549 w 2634018"/>
              <a:gd name="connsiteY1" fmla="*/ 736979 h 1651379"/>
              <a:gd name="connsiteX2" fmla="*/ 1241946 w 2634018"/>
              <a:gd name="connsiteY2" fmla="*/ 1583140 h 1651379"/>
              <a:gd name="connsiteX3" fmla="*/ 491319 w 2634018"/>
              <a:gd name="connsiteY3" fmla="*/ 1405719 h 1651379"/>
              <a:gd name="connsiteX4" fmla="*/ 0 w 2634018"/>
              <a:gd name="connsiteY4" fmla="*/ 1651379 h 165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018" h="1651379">
                <a:moveTo>
                  <a:pt x="2634018" y="0"/>
                </a:moveTo>
                <a:cubicBezTo>
                  <a:pt x="2197289" y="236561"/>
                  <a:pt x="1760561" y="473122"/>
                  <a:pt x="1528549" y="736979"/>
                </a:cubicBezTo>
                <a:cubicBezTo>
                  <a:pt x="1296537" y="1000836"/>
                  <a:pt x="1414818" y="1471683"/>
                  <a:pt x="1241946" y="1583140"/>
                </a:cubicBezTo>
                <a:cubicBezTo>
                  <a:pt x="1069074" y="1694597"/>
                  <a:pt x="698310" y="1394346"/>
                  <a:pt x="491319" y="1405719"/>
                </a:cubicBezTo>
                <a:cubicBezTo>
                  <a:pt x="284328" y="1417092"/>
                  <a:pt x="142164" y="1534235"/>
                  <a:pt x="0" y="1651379"/>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 name="Grupo 4"/>
          <p:cNvGrpSpPr/>
          <p:nvPr/>
        </p:nvGrpSpPr>
        <p:grpSpPr>
          <a:xfrm>
            <a:off x="4064877" y="3881292"/>
            <a:ext cx="3247129" cy="3030998"/>
            <a:chOff x="4064877" y="3881292"/>
            <a:chExt cx="3247129" cy="3030998"/>
          </a:xfrm>
        </p:grpSpPr>
        <p:sp>
          <p:nvSpPr>
            <p:cNvPr id="34" name="Elipse 33"/>
            <p:cNvSpPr/>
            <p:nvPr/>
          </p:nvSpPr>
          <p:spPr>
            <a:xfrm>
              <a:off x="4064877" y="3881292"/>
              <a:ext cx="3247129" cy="3030998"/>
            </a:xfrm>
            <a:prstGeom prst="ellipse">
              <a:avLst/>
            </a:prstGeom>
            <a:solidFill>
              <a:srgbClr val="C00000"/>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CuadroTexto 36"/>
            <p:cNvSpPr txBox="1"/>
            <p:nvPr/>
          </p:nvSpPr>
          <p:spPr>
            <a:xfrm>
              <a:off x="5223064" y="4195888"/>
              <a:ext cx="1952252" cy="584775"/>
            </a:xfrm>
            <a:prstGeom prst="rect">
              <a:avLst/>
            </a:prstGeom>
            <a:noFill/>
          </p:spPr>
          <p:txBody>
            <a:bodyPr wrap="square" rtlCol="0">
              <a:spAutoFit/>
            </a:bodyPr>
            <a:lstStyle/>
            <a:p>
              <a:r>
                <a:rPr lang="es-MX" sz="3200" b="1" dirty="0" smtClean="0">
                  <a:solidFill>
                    <a:schemeClr val="bg1">
                      <a:lumMod val="95000"/>
                    </a:schemeClr>
                  </a:solidFill>
                  <a:effectLst>
                    <a:outerShdw blurRad="38100" dist="38100" dir="2700000" algn="tl">
                      <a:srgbClr val="000000">
                        <a:alpha val="43137"/>
                      </a:srgbClr>
                    </a:outerShdw>
                  </a:effectLst>
                </a:rPr>
                <a:t>145</a:t>
              </a:r>
              <a:endParaRPr lang="es-MX" sz="3200" b="1" dirty="0">
                <a:solidFill>
                  <a:schemeClr val="bg1">
                    <a:lumMod val="95000"/>
                  </a:schemeClr>
                </a:solidFill>
                <a:effectLst>
                  <a:outerShdw blurRad="38100" dist="38100" dir="2700000" algn="tl">
                    <a:srgbClr val="000000">
                      <a:alpha val="43137"/>
                    </a:srgbClr>
                  </a:outerShdw>
                </a:effectLst>
              </a:endParaRPr>
            </a:p>
          </p:txBody>
        </p:sp>
        <p:sp>
          <p:nvSpPr>
            <p:cNvPr id="3" name="Rectángulo 2"/>
            <p:cNvSpPr/>
            <p:nvPr/>
          </p:nvSpPr>
          <p:spPr>
            <a:xfrm>
              <a:off x="4678178" y="4829943"/>
              <a:ext cx="2073531" cy="1586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p:cNvPicPr>
              <a:picLocks noChangeAspect="1"/>
            </p:cNvPicPr>
            <p:nvPr/>
          </p:nvPicPr>
          <p:blipFill>
            <a:blip r:embed="rId9"/>
            <a:stretch>
              <a:fillRect/>
            </a:stretch>
          </p:blipFill>
          <p:spPr>
            <a:xfrm>
              <a:off x="4708478" y="4877712"/>
              <a:ext cx="2054530" cy="1511939"/>
            </a:xfrm>
            <a:prstGeom prst="rect">
              <a:avLst/>
            </a:prstGeom>
          </p:spPr>
        </p:pic>
      </p:grpSp>
      <p:sp>
        <p:nvSpPr>
          <p:cNvPr id="7" name="CuadroTexto 6"/>
          <p:cNvSpPr txBox="1"/>
          <p:nvPr/>
        </p:nvSpPr>
        <p:spPr>
          <a:xfrm>
            <a:off x="9685421" y="6015789"/>
            <a:ext cx="2273968" cy="369332"/>
          </a:xfrm>
          <a:prstGeom prst="rect">
            <a:avLst/>
          </a:prstGeom>
          <a:noFill/>
        </p:spPr>
        <p:txBody>
          <a:bodyPr wrap="square" rtlCol="0">
            <a:spAutoFit/>
          </a:bodyPr>
          <a:lstStyle/>
          <a:p>
            <a:endParaRPr lang="es-MX" dirty="0"/>
          </a:p>
        </p:txBody>
      </p:sp>
      <p:sp>
        <p:nvSpPr>
          <p:cNvPr id="8" name="CuadroTexto 7"/>
          <p:cNvSpPr txBox="1"/>
          <p:nvPr/>
        </p:nvSpPr>
        <p:spPr>
          <a:xfrm>
            <a:off x="9458686" y="6115574"/>
            <a:ext cx="2017453" cy="369332"/>
          </a:xfrm>
          <a:prstGeom prst="rect">
            <a:avLst/>
          </a:prstGeom>
          <a:noFill/>
        </p:spPr>
        <p:txBody>
          <a:bodyPr wrap="square" rtlCol="0">
            <a:spAutoFit/>
          </a:bodyPr>
          <a:lstStyle/>
          <a:p>
            <a:r>
              <a:rPr lang="es-MX" dirty="0" smtClean="0"/>
              <a:t>Datos a julio 2016</a:t>
            </a:r>
            <a:endParaRPr lang="es-MX" dirty="0"/>
          </a:p>
        </p:txBody>
      </p:sp>
      <p:sp>
        <p:nvSpPr>
          <p:cNvPr id="36" name="CuadroTexto 35"/>
          <p:cNvSpPr txBox="1"/>
          <p:nvPr/>
        </p:nvSpPr>
        <p:spPr>
          <a:xfrm>
            <a:off x="9230854" y="349935"/>
            <a:ext cx="2440314" cy="1015663"/>
          </a:xfrm>
          <a:prstGeom prst="rect">
            <a:avLst/>
          </a:prstGeom>
          <a:solidFill>
            <a:srgbClr val="FFC000"/>
          </a:solidFill>
          <a:scene3d>
            <a:camera prst="orthographicFront"/>
            <a:lightRig rig="threePt" dir="t"/>
          </a:scene3d>
          <a:sp3d>
            <a:bevelT/>
          </a:sp3d>
        </p:spPr>
        <p:txBody>
          <a:bodyPr wrap="square" rtlCol="0">
            <a:spAutoFit/>
          </a:bodyPr>
          <a:lstStyle/>
          <a:p>
            <a:r>
              <a:rPr lang="es-MX" sz="2000" dirty="0" smtClean="0"/>
              <a:t>Cobertura en número de títulos por sistema de información</a:t>
            </a:r>
            <a:endParaRPr lang="es-MX" sz="2000" b="1" dirty="0"/>
          </a:p>
        </p:txBody>
      </p:sp>
    </p:spTree>
    <p:extLst>
      <p:ext uri="{BB962C8B-B14F-4D97-AF65-F5344CB8AC3E}">
        <p14:creationId xmlns:p14="http://schemas.microsoft.com/office/powerpoint/2010/main" val="243663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1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strVal val="#ppt_h"/>
                                          </p:val>
                                        </p:tav>
                                        <p:tav tm="100000">
                                          <p:val>
                                            <p:strVal val="#ppt_h"/>
                                          </p:val>
                                        </p:tav>
                                      </p:tavLst>
                                    </p:anim>
                                  </p:childTnLst>
                                </p:cTn>
                              </p:par>
                              <p:par>
                                <p:cTn id="30" presetID="17" presetClass="entr" presetSubtype="1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strVal val="#ppt_h"/>
                                          </p:val>
                                        </p:tav>
                                        <p:tav tm="100000">
                                          <p:val>
                                            <p:strVal val="#ppt_h"/>
                                          </p:val>
                                        </p:tav>
                                      </p:tavLst>
                                    </p:anim>
                                  </p:childTnLst>
                                </p:cTn>
                              </p:par>
                              <p:par>
                                <p:cTn id="34" presetID="17" presetClass="entr" presetSubtype="1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p:cTn id="40" dur="500" fill="hold"/>
                                        <p:tgtEl>
                                          <p:spTgt spid="38"/>
                                        </p:tgtEl>
                                        <p:attrNameLst>
                                          <p:attrName>ppt_w</p:attrName>
                                        </p:attrNameLst>
                                      </p:cBhvr>
                                      <p:tavLst>
                                        <p:tav tm="0">
                                          <p:val>
                                            <p:fltVal val="0"/>
                                          </p:val>
                                        </p:tav>
                                        <p:tav tm="100000">
                                          <p:val>
                                            <p:strVal val="#ppt_w"/>
                                          </p:val>
                                        </p:tav>
                                      </p:tavLst>
                                    </p:anim>
                                    <p:anim calcmode="lin" valueType="num">
                                      <p:cBhvr>
                                        <p:cTn id="41" dur="500" fill="hold"/>
                                        <p:tgtEl>
                                          <p:spTgt spid="38"/>
                                        </p:tgtEl>
                                        <p:attrNameLst>
                                          <p:attrName>ppt_h</p:attrName>
                                        </p:attrNameLst>
                                      </p:cBhvr>
                                      <p:tavLst>
                                        <p:tav tm="0">
                                          <p:val>
                                            <p:strVal val="#ppt_h"/>
                                          </p:val>
                                        </p:tav>
                                        <p:tav tm="100000">
                                          <p:val>
                                            <p:strVal val="#ppt_h"/>
                                          </p:val>
                                        </p:tav>
                                      </p:tavLst>
                                    </p:anim>
                                  </p:childTnLst>
                                </p:cTn>
                              </p:par>
                              <p:par>
                                <p:cTn id="42" presetID="17" presetClass="entr" presetSubtype="1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strVal val="#ppt_h"/>
                                          </p:val>
                                        </p:tav>
                                        <p:tav tm="100000">
                                          <p:val>
                                            <p:strVal val="#ppt_h"/>
                                          </p:val>
                                        </p:tav>
                                      </p:tavLst>
                                    </p:anim>
                                  </p:childTnLst>
                                </p:cTn>
                              </p:par>
                              <p:par>
                                <p:cTn id="46" presetID="17" presetClass="entr" presetSubtype="1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strVal val="#ppt_h"/>
                                          </p:val>
                                        </p:tav>
                                        <p:tav tm="100000">
                                          <p:val>
                                            <p:strVal val="#ppt_h"/>
                                          </p:val>
                                        </p:tav>
                                      </p:tavLst>
                                    </p:anim>
                                  </p:childTnLst>
                                </p:cTn>
                              </p:par>
                              <p:par>
                                <p:cTn id="50" presetID="17" presetClass="entr" presetSubtype="1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ppt_w</p:attrName>
                                        </p:attrNameLst>
                                      </p:cBhvr>
                                      <p:tavLst>
                                        <p:tav tm="0">
                                          <p:val>
                                            <p:fltVal val="0"/>
                                          </p:val>
                                        </p:tav>
                                        <p:tav tm="100000">
                                          <p:val>
                                            <p:strVal val="#ppt_w"/>
                                          </p:val>
                                        </p:tav>
                                      </p:tavLst>
                                    </p:anim>
                                    <p:anim calcmode="lin" valueType="num">
                                      <p:cBhvr>
                                        <p:cTn id="53" dur="500" fill="hold"/>
                                        <p:tgtEl>
                                          <p:spTgt spid="32"/>
                                        </p:tgtEl>
                                        <p:attrNameLst>
                                          <p:attrName>ppt_h</p:attrName>
                                        </p:attrNameLst>
                                      </p:cBhvr>
                                      <p:tavLst>
                                        <p:tav tm="0">
                                          <p:val>
                                            <p:strVal val="#ppt_h"/>
                                          </p:val>
                                        </p:tav>
                                        <p:tav tm="100000">
                                          <p:val>
                                            <p:strVal val="#ppt_h"/>
                                          </p:val>
                                        </p:tav>
                                      </p:tavLst>
                                    </p:anim>
                                  </p:childTnLst>
                                </p:cTn>
                              </p:par>
                              <p:par>
                                <p:cTn id="54" presetID="17" presetClass="entr" presetSubtype="1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strVal val="#ppt_h"/>
                                          </p:val>
                                        </p:tav>
                                        <p:tav tm="100000">
                                          <p:val>
                                            <p:strVal val="#ppt_h"/>
                                          </p:val>
                                        </p:tav>
                                      </p:tavLst>
                                    </p:anim>
                                  </p:childTnLst>
                                </p:cTn>
                              </p:par>
                              <p:par>
                                <p:cTn id="58" presetID="17" presetClass="entr" presetSubtype="1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fltVal val="0"/>
                                          </p:val>
                                        </p:tav>
                                        <p:tav tm="100000">
                                          <p:val>
                                            <p:strVal val="#ppt_w"/>
                                          </p:val>
                                        </p:tav>
                                      </p:tavLst>
                                    </p:anim>
                                    <p:anim calcmode="lin" valueType="num">
                                      <p:cBhvr>
                                        <p:cTn id="61"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 calcmode="lin" valueType="num">
                                      <p:cBhvr>
                                        <p:cTn id="66" dur="500" fill="hold"/>
                                        <p:tgtEl>
                                          <p:spTgt spid="5"/>
                                        </p:tgtEl>
                                        <p:attrNameLst>
                                          <p:attrName>ppt_w</p:attrName>
                                        </p:attrNameLst>
                                      </p:cBhvr>
                                      <p:tavLst>
                                        <p:tav tm="0">
                                          <p:val>
                                            <p:fltVal val="0"/>
                                          </p:val>
                                        </p:tav>
                                        <p:tav tm="100000">
                                          <p:val>
                                            <p:strVal val="#ppt_w"/>
                                          </p:val>
                                        </p:tav>
                                      </p:tavLst>
                                    </p:anim>
                                    <p:anim calcmode="lin" valueType="num">
                                      <p:cBhvr>
                                        <p:cTn id="67" dur="500" fill="hold"/>
                                        <p:tgtEl>
                                          <p:spTgt spid="5"/>
                                        </p:tgtEl>
                                        <p:attrNameLst>
                                          <p:attrName>ppt_h</p:attrName>
                                        </p:attrNameLst>
                                      </p:cBhvr>
                                      <p:tavLst>
                                        <p:tav tm="0">
                                          <p:val>
                                            <p:fltVal val="0"/>
                                          </p:val>
                                        </p:tav>
                                        <p:tav tm="100000">
                                          <p:val>
                                            <p:strVal val="#ppt_h"/>
                                          </p:val>
                                        </p:tav>
                                      </p:tavLst>
                                    </p:anim>
                                    <p:animEffect transition="in" filter="fade">
                                      <p:cBhvr>
                                        <p:cTn id="6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14625" t="11777" r="19125" b="4222"/>
          <a:stretch/>
        </p:blipFill>
        <p:spPr>
          <a:xfrm>
            <a:off x="310142" y="381000"/>
            <a:ext cx="9081508" cy="6477000"/>
          </a:xfrm>
          <a:prstGeom prst="rect">
            <a:avLst/>
          </a:prstGeom>
        </p:spPr>
      </p:pic>
      <p:pic>
        <p:nvPicPr>
          <p:cNvPr id="6" name="Imagen 5"/>
          <p:cNvPicPr>
            <a:picLocks noChangeAspect="1"/>
          </p:cNvPicPr>
          <p:nvPr/>
        </p:nvPicPr>
        <p:blipFill rotWithShape="1">
          <a:blip r:embed="rId2"/>
          <a:srcRect l="14625" t="88367" r="19125" b="6198"/>
          <a:stretch/>
        </p:blipFill>
        <p:spPr>
          <a:xfrm>
            <a:off x="310142" y="6019800"/>
            <a:ext cx="9081508" cy="838200"/>
          </a:xfrm>
          <a:prstGeom prst="rect">
            <a:avLst/>
          </a:prstGeom>
        </p:spPr>
      </p:pic>
      <p:graphicFrame>
        <p:nvGraphicFramePr>
          <p:cNvPr id="7" name="Tabla 6"/>
          <p:cNvGraphicFramePr>
            <a:graphicFrameLocks noGrp="1"/>
          </p:cNvGraphicFramePr>
          <p:nvPr>
            <p:extLst/>
          </p:nvPr>
        </p:nvGraphicFramePr>
        <p:xfrm>
          <a:off x="9007522" y="0"/>
          <a:ext cx="2934269" cy="9948669"/>
        </p:xfrm>
        <a:graphic>
          <a:graphicData uri="http://schemas.openxmlformats.org/drawingml/2006/table">
            <a:tbl>
              <a:tblPr>
                <a:tableStyleId>{3C2FFA5D-87B4-456A-9821-1D502468CF0F}</a:tableStyleId>
              </a:tblPr>
              <a:tblGrid>
                <a:gridCol w="1787857">
                  <a:extLst>
                    <a:ext uri="{9D8B030D-6E8A-4147-A177-3AD203B41FA5}">
                      <a16:colId xmlns:a16="http://schemas.microsoft.com/office/drawing/2014/main" xmlns="" val="1547625713"/>
                    </a:ext>
                  </a:extLst>
                </a:gridCol>
                <a:gridCol w="1146412">
                  <a:extLst>
                    <a:ext uri="{9D8B030D-6E8A-4147-A177-3AD203B41FA5}">
                      <a16:colId xmlns:a16="http://schemas.microsoft.com/office/drawing/2014/main" xmlns="" val="1290318182"/>
                    </a:ext>
                  </a:extLst>
                </a:gridCol>
              </a:tblGrid>
              <a:tr h="340196">
                <a:tc>
                  <a:txBody>
                    <a:bodyPr/>
                    <a:lstStyle/>
                    <a:p>
                      <a:r>
                        <a:rPr lang="es-MX" sz="2000" b="1" dirty="0">
                          <a:effectLst/>
                        </a:rPr>
                        <a:t>País</a:t>
                      </a:r>
                    </a:p>
                  </a:txBody>
                  <a:tcPr marL="31081" marR="31081" marT="15540" marB="15540" anchor="ctr">
                    <a:solidFill>
                      <a:schemeClr val="bg1">
                        <a:lumMod val="65000"/>
                      </a:schemeClr>
                    </a:solidFill>
                  </a:tcPr>
                </a:tc>
                <a:tc>
                  <a:txBody>
                    <a:bodyPr/>
                    <a:lstStyle/>
                    <a:p>
                      <a:r>
                        <a:rPr lang="es-MX" sz="1800" b="1" dirty="0">
                          <a:effectLst/>
                        </a:rPr>
                        <a:t>Frecuencia</a:t>
                      </a:r>
                    </a:p>
                  </a:txBody>
                  <a:tcPr marL="31081" marR="31081" marT="15540" marB="15540" anchor="ctr">
                    <a:solidFill>
                      <a:schemeClr val="bg1">
                        <a:lumMod val="65000"/>
                      </a:schemeClr>
                    </a:solidFill>
                  </a:tcPr>
                </a:tc>
                <a:extLst>
                  <a:ext uri="{0D108BD9-81ED-4DB2-BD59-A6C34878D82A}">
                    <a16:rowId xmlns:a16="http://schemas.microsoft.com/office/drawing/2014/main" xmlns="" val="1708404529"/>
                  </a:ext>
                </a:extLst>
              </a:tr>
              <a:tr h="278453">
                <a:tc>
                  <a:txBody>
                    <a:bodyPr/>
                    <a:lstStyle/>
                    <a:p>
                      <a:r>
                        <a:rPr lang="es-MX" sz="1600" b="1" dirty="0">
                          <a:solidFill>
                            <a:schemeClr val="bg1">
                              <a:lumMod val="95000"/>
                            </a:schemeClr>
                          </a:solidFill>
                        </a:rPr>
                        <a:t>Chile</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1,083</a:t>
                      </a:r>
                    </a:p>
                  </a:txBody>
                  <a:tcPr marL="31081" marR="31081" marT="15540" marB="15540" anchor="ctr">
                    <a:solidFill>
                      <a:schemeClr val="bg1">
                        <a:lumMod val="65000"/>
                      </a:schemeClr>
                    </a:solidFill>
                  </a:tcPr>
                </a:tc>
                <a:extLst>
                  <a:ext uri="{0D108BD9-81ED-4DB2-BD59-A6C34878D82A}">
                    <a16:rowId xmlns:a16="http://schemas.microsoft.com/office/drawing/2014/main" xmlns="" val="3932420479"/>
                  </a:ext>
                </a:extLst>
              </a:tr>
              <a:tr h="278453">
                <a:tc>
                  <a:txBody>
                    <a:bodyPr/>
                    <a:lstStyle/>
                    <a:p>
                      <a:r>
                        <a:rPr lang="es-MX" sz="1600" b="1">
                          <a:solidFill>
                            <a:schemeClr val="bg1">
                              <a:lumMod val="95000"/>
                            </a:schemeClr>
                          </a:solidFill>
                        </a:rPr>
                        <a:t>México</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372</a:t>
                      </a:r>
                    </a:p>
                  </a:txBody>
                  <a:tcPr marL="31081" marR="31081" marT="15540" marB="15540" anchor="ctr">
                    <a:solidFill>
                      <a:schemeClr val="bg1">
                        <a:lumMod val="65000"/>
                      </a:schemeClr>
                    </a:solidFill>
                  </a:tcPr>
                </a:tc>
                <a:extLst>
                  <a:ext uri="{0D108BD9-81ED-4DB2-BD59-A6C34878D82A}">
                    <a16:rowId xmlns:a16="http://schemas.microsoft.com/office/drawing/2014/main" xmlns="" val="376179112"/>
                  </a:ext>
                </a:extLst>
              </a:tr>
              <a:tr h="278453">
                <a:tc>
                  <a:txBody>
                    <a:bodyPr/>
                    <a:lstStyle/>
                    <a:p>
                      <a:r>
                        <a:rPr lang="es-MX" sz="1600" b="1">
                          <a:solidFill>
                            <a:schemeClr val="bg1">
                              <a:lumMod val="95000"/>
                            </a:schemeClr>
                          </a:solidFill>
                        </a:rPr>
                        <a:t>Brasil</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201</a:t>
                      </a:r>
                    </a:p>
                  </a:txBody>
                  <a:tcPr marL="31081" marR="31081" marT="15540" marB="15540" anchor="ctr">
                    <a:solidFill>
                      <a:schemeClr val="bg1">
                        <a:lumMod val="65000"/>
                      </a:schemeClr>
                    </a:solidFill>
                  </a:tcPr>
                </a:tc>
                <a:extLst>
                  <a:ext uri="{0D108BD9-81ED-4DB2-BD59-A6C34878D82A}">
                    <a16:rowId xmlns:a16="http://schemas.microsoft.com/office/drawing/2014/main" xmlns="" val="1924600213"/>
                  </a:ext>
                </a:extLst>
              </a:tr>
              <a:tr h="278453">
                <a:tc>
                  <a:txBody>
                    <a:bodyPr/>
                    <a:lstStyle/>
                    <a:p>
                      <a:r>
                        <a:rPr lang="es-MX" sz="1600" b="1">
                          <a:solidFill>
                            <a:schemeClr val="bg1">
                              <a:lumMod val="95000"/>
                            </a:schemeClr>
                          </a:solidFill>
                        </a:rPr>
                        <a:t>Argentina</a:t>
                      </a:r>
                    </a:p>
                  </a:txBody>
                  <a:tcPr marL="31081" marR="31081" marT="15540" marB="15540" anchor="ctr">
                    <a:solidFill>
                      <a:schemeClr val="bg1">
                        <a:lumMod val="65000"/>
                      </a:schemeClr>
                    </a:solidFill>
                  </a:tcPr>
                </a:tc>
                <a:tc>
                  <a:txBody>
                    <a:bodyPr/>
                    <a:lstStyle/>
                    <a:p>
                      <a:r>
                        <a:rPr lang="es-MX" sz="1600" b="1">
                          <a:solidFill>
                            <a:schemeClr val="bg1">
                              <a:lumMod val="95000"/>
                            </a:schemeClr>
                          </a:solidFill>
                        </a:rPr>
                        <a:t>163</a:t>
                      </a:r>
                    </a:p>
                  </a:txBody>
                  <a:tcPr marL="31081" marR="31081" marT="15540" marB="15540" anchor="ctr">
                    <a:solidFill>
                      <a:schemeClr val="bg1">
                        <a:lumMod val="65000"/>
                      </a:schemeClr>
                    </a:solidFill>
                  </a:tcPr>
                </a:tc>
                <a:extLst>
                  <a:ext uri="{0D108BD9-81ED-4DB2-BD59-A6C34878D82A}">
                    <a16:rowId xmlns:a16="http://schemas.microsoft.com/office/drawing/2014/main" xmlns="" val="1880642074"/>
                  </a:ext>
                </a:extLst>
              </a:tr>
              <a:tr h="278453">
                <a:tc>
                  <a:txBody>
                    <a:bodyPr/>
                    <a:lstStyle/>
                    <a:p>
                      <a:r>
                        <a:rPr lang="es-MX" sz="1600" b="1">
                          <a:solidFill>
                            <a:schemeClr val="bg1">
                              <a:lumMod val="95000"/>
                            </a:schemeClr>
                          </a:solidFill>
                        </a:rPr>
                        <a:t>España</a:t>
                      </a:r>
                    </a:p>
                  </a:txBody>
                  <a:tcPr marL="31081" marR="31081" marT="15540" marB="15540" anchor="ctr">
                    <a:solidFill>
                      <a:schemeClr val="bg1">
                        <a:lumMod val="65000"/>
                      </a:schemeClr>
                    </a:solidFill>
                  </a:tcPr>
                </a:tc>
                <a:tc>
                  <a:txBody>
                    <a:bodyPr/>
                    <a:lstStyle/>
                    <a:p>
                      <a:r>
                        <a:rPr lang="es-MX" sz="1600" b="1">
                          <a:solidFill>
                            <a:schemeClr val="bg1">
                              <a:lumMod val="95000"/>
                            </a:schemeClr>
                          </a:solidFill>
                        </a:rPr>
                        <a:t>128</a:t>
                      </a:r>
                    </a:p>
                  </a:txBody>
                  <a:tcPr marL="31081" marR="31081" marT="15540" marB="15540" anchor="ctr">
                    <a:solidFill>
                      <a:schemeClr val="bg1">
                        <a:lumMod val="65000"/>
                      </a:schemeClr>
                    </a:solidFill>
                  </a:tcPr>
                </a:tc>
                <a:extLst>
                  <a:ext uri="{0D108BD9-81ED-4DB2-BD59-A6C34878D82A}">
                    <a16:rowId xmlns:a16="http://schemas.microsoft.com/office/drawing/2014/main" xmlns="" val="1110473813"/>
                  </a:ext>
                </a:extLst>
              </a:tr>
              <a:tr h="278453">
                <a:tc>
                  <a:txBody>
                    <a:bodyPr/>
                    <a:lstStyle/>
                    <a:p>
                      <a:r>
                        <a:rPr lang="es-MX" sz="1600" b="1" dirty="0">
                          <a:solidFill>
                            <a:schemeClr val="bg1">
                              <a:lumMod val="95000"/>
                            </a:schemeClr>
                          </a:solidFill>
                        </a:rPr>
                        <a:t>Colombia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105</a:t>
                      </a:r>
                    </a:p>
                  </a:txBody>
                  <a:tcPr marL="31081" marR="31081" marT="15540" marB="15540" anchor="ctr">
                    <a:solidFill>
                      <a:schemeClr val="bg1">
                        <a:lumMod val="65000"/>
                      </a:schemeClr>
                    </a:solidFill>
                  </a:tcPr>
                </a:tc>
                <a:extLst>
                  <a:ext uri="{0D108BD9-81ED-4DB2-BD59-A6C34878D82A}">
                    <a16:rowId xmlns:a16="http://schemas.microsoft.com/office/drawing/2014/main" xmlns="" val="952839341"/>
                  </a:ext>
                </a:extLst>
              </a:tr>
              <a:tr h="278453">
                <a:tc>
                  <a:txBody>
                    <a:bodyPr/>
                    <a:lstStyle/>
                    <a:p>
                      <a:r>
                        <a:rPr lang="es-MX" sz="1600" b="1">
                          <a:solidFill>
                            <a:schemeClr val="bg1">
                              <a:lumMod val="95000"/>
                            </a:schemeClr>
                          </a:solidFill>
                        </a:rPr>
                        <a:t>Uruguay</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29</a:t>
                      </a:r>
                    </a:p>
                  </a:txBody>
                  <a:tcPr marL="31081" marR="31081" marT="15540" marB="15540" anchor="ctr">
                    <a:solidFill>
                      <a:schemeClr val="bg1">
                        <a:lumMod val="65000"/>
                      </a:schemeClr>
                    </a:solidFill>
                  </a:tcPr>
                </a:tc>
                <a:extLst>
                  <a:ext uri="{0D108BD9-81ED-4DB2-BD59-A6C34878D82A}">
                    <a16:rowId xmlns:a16="http://schemas.microsoft.com/office/drawing/2014/main" xmlns="" val="206991874"/>
                  </a:ext>
                </a:extLst>
              </a:tr>
              <a:tr h="330755">
                <a:tc>
                  <a:txBody>
                    <a:bodyPr/>
                    <a:lstStyle/>
                    <a:p>
                      <a:r>
                        <a:rPr lang="es-MX" sz="1600" b="1" dirty="0">
                          <a:solidFill>
                            <a:schemeClr val="bg1">
                              <a:lumMod val="95000"/>
                            </a:schemeClr>
                          </a:solidFill>
                        </a:rPr>
                        <a:t>EUA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28</a:t>
                      </a:r>
                    </a:p>
                  </a:txBody>
                  <a:tcPr marL="31081" marR="31081" marT="15540" marB="15540" anchor="ctr">
                    <a:solidFill>
                      <a:schemeClr val="bg1">
                        <a:lumMod val="65000"/>
                      </a:schemeClr>
                    </a:solidFill>
                  </a:tcPr>
                </a:tc>
                <a:extLst>
                  <a:ext uri="{0D108BD9-81ED-4DB2-BD59-A6C34878D82A}">
                    <a16:rowId xmlns:a16="http://schemas.microsoft.com/office/drawing/2014/main" xmlns="" val="1088304483"/>
                  </a:ext>
                </a:extLst>
              </a:tr>
              <a:tr h="278453">
                <a:tc>
                  <a:txBody>
                    <a:bodyPr/>
                    <a:lstStyle/>
                    <a:p>
                      <a:r>
                        <a:rPr lang="es-MX" sz="1600" b="1">
                          <a:solidFill>
                            <a:schemeClr val="bg1">
                              <a:lumMod val="95000"/>
                            </a:schemeClr>
                          </a:solidFill>
                        </a:rPr>
                        <a:t>Turquía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28</a:t>
                      </a:r>
                    </a:p>
                  </a:txBody>
                  <a:tcPr marL="31081" marR="31081" marT="15540" marB="15540" anchor="ctr">
                    <a:solidFill>
                      <a:schemeClr val="bg1">
                        <a:lumMod val="65000"/>
                      </a:schemeClr>
                    </a:solidFill>
                  </a:tcPr>
                </a:tc>
                <a:extLst>
                  <a:ext uri="{0D108BD9-81ED-4DB2-BD59-A6C34878D82A}">
                    <a16:rowId xmlns:a16="http://schemas.microsoft.com/office/drawing/2014/main" xmlns="" val="3887972066"/>
                  </a:ext>
                </a:extLst>
              </a:tr>
              <a:tr h="278453">
                <a:tc>
                  <a:txBody>
                    <a:bodyPr/>
                    <a:lstStyle/>
                    <a:p>
                      <a:r>
                        <a:rPr lang="es-MX" sz="1600" b="1">
                          <a:solidFill>
                            <a:schemeClr val="bg1">
                              <a:lumMod val="95000"/>
                            </a:schemeClr>
                          </a:solidFill>
                        </a:rPr>
                        <a:t>Inglaterra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9</a:t>
                      </a:r>
                    </a:p>
                  </a:txBody>
                  <a:tcPr marL="31081" marR="31081" marT="15540" marB="15540" anchor="ctr">
                    <a:solidFill>
                      <a:schemeClr val="bg1">
                        <a:lumMod val="65000"/>
                      </a:schemeClr>
                    </a:solidFill>
                  </a:tcPr>
                </a:tc>
                <a:extLst>
                  <a:ext uri="{0D108BD9-81ED-4DB2-BD59-A6C34878D82A}">
                    <a16:rowId xmlns:a16="http://schemas.microsoft.com/office/drawing/2014/main" xmlns="" val="3764626402"/>
                  </a:ext>
                </a:extLst>
              </a:tr>
              <a:tr h="278453">
                <a:tc>
                  <a:txBody>
                    <a:bodyPr/>
                    <a:lstStyle/>
                    <a:p>
                      <a:r>
                        <a:rPr lang="es-MX" sz="1600" b="1" dirty="0">
                          <a:solidFill>
                            <a:schemeClr val="bg1">
                              <a:lumMod val="95000"/>
                            </a:schemeClr>
                          </a:solidFill>
                        </a:rPr>
                        <a:t>Reino Unido</a:t>
                      </a:r>
                    </a:p>
                  </a:txBody>
                  <a:tcPr marL="31081" marR="31081" marT="15540" marB="15540" anchor="ctr">
                    <a:solidFill>
                      <a:schemeClr val="bg1">
                        <a:lumMod val="65000"/>
                      </a:schemeClr>
                    </a:solidFill>
                  </a:tcPr>
                </a:tc>
                <a:tc>
                  <a:txBody>
                    <a:bodyPr/>
                    <a:lstStyle/>
                    <a:p>
                      <a:r>
                        <a:rPr lang="es-MX" sz="1600" b="1">
                          <a:solidFill>
                            <a:schemeClr val="bg1">
                              <a:lumMod val="95000"/>
                            </a:schemeClr>
                          </a:solidFill>
                        </a:rPr>
                        <a:t>9</a:t>
                      </a:r>
                    </a:p>
                  </a:txBody>
                  <a:tcPr marL="31081" marR="31081" marT="15540" marB="15540" anchor="ctr">
                    <a:solidFill>
                      <a:schemeClr val="bg1">
                        <a:lumMod val="65000"/>
                      </a:schemeClr>
                    </a:solidFill>
                  </a:tcPr>
                </a:tc>
                <a:extLst>
                  <a:ext uri="{0D108BD9-81ED-4DB2-BD59-A6C34878D82A}">
                    <a16:rowId xmlns:a16="http://schemas.microsoft.com/office/drawing/2014/main" xmlns="" val="3452958095"/>
                  </a:ext>
                </a:extLst>
              </a:tr>
              <a:tr h="278453">
                <a:tc>
                  <a:txBody>
                    <a:bodyPr/>
                    <a:lstStyle/>
                    <a:p>
                      <a:r>
                        <a:rPr lang="es-MX" sz="1600" b="1">
                          <a:solidFill>
                            <a:schemeClr val="bg1">
                              <a:lumMod val="95000"/>
                            </a:schemeClr>
                          </a:solidFill>
                        </a:rPr>
                        <a:t>Corea del Sur</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8</a:t>
                      </a:r>
                    </a:p>
                  </a:txBody>
                  <a:tcPr marL="31081" marR="31081" marT="15540" marB="15540" anchor="ctr">
                    <a:solidFill>
                      <a:schemeClr val="bg1">
                        <a:lumMod val="65000"/>
                      </a:schemeClr>
                    </a:solidFill>
                  </a:tcPr>
                </a:tc>
                <a:extLst>
                  <a:ext uri="{0D108BD9-81ED-4DB2-BD59-A6C34878D82A}">
                    <a16:rowId xmlns:a16="http://schemas.microsoft.com/office/drawing/2014/main" xmlns="" val="2386228542"/>
                  </a:ext>
                </a:extLst>
              </a:tr>
              <a:tr h="278453">
                <a:tc>
                  <a:txBody>
                    <a:bodyPr/>
                    <a:lstStyle/>
                    <a:p>
                      <a:r>
                        <a:rPr lang="es-MX" sz="1600" b="1">
                          <a:solidFill>
                            <a:schemeClr val="bg1">
                              <a:lumMod val="95000"/>
                            </a:schemeClr>
                          </a:solidFill>
                        </a:rPr>
                        <a:t>Canadá</a:t>
                      </a:r>
                    </a:p>
                  </a:txBody>
                  <a:tcPr marL="31081" marR="31081" marT="15540" marB="15540" anchor="ctr">
                    <a:solidFill>
                      <a:schemeClr val="bg1">
                        <a:lumMod val="65000"/>
                      </a:schemeClr>
                    </a:solidFill>
                  </a:tcPr>
                </a:tc>
                <a:tc>
                  <a:txBody>
                    <a:bodyPr/>
                    <a:lstStyle/>
                    <a:p>
                      <a:r>
                        <a:rPr lang="es-MX" sz="1600" b="1">
                          <a:solidFill>
                            <a:schemeClr val="bg1">
                              <a:lumMod val="95000"/>
                            </a:schemeClr>
                          </a:solidFill>
                        </a:rPr>
                        <a:t>7</a:t>
                      </a:r>
                    </a:p>
                  </a:txBody>
                  <a:tcPr marL="31081" marR="31081" marT="15540" marB="15540" anchor="ctr">
                    <a:solidFill>
                      <a:schemeClr val="bg1">
                        <a:lumMod val="65000"/>
                      </a:schemeClr>
                    </a:solidFill>
                  </a:tcPr>
                </a:tc>
                <a:extLst>
                  <a:ext uri="{0D108BD9-81ED-4DB2-BD59-A6C34878D82A}">
                    <a16:rowId xmlns:a16="http://schemas.microsoft.com/office/drawing/2014/main" xmlns="" val="1381108783"/>
                  </a:ext>
                </a:extLst>
              </a:tr>
              <a:tr h="278453">
                <a:tc>
                  <a:txBody>
                    <a:bodyPr/>
                    <a:lstStyle/>
                    <a:p>
                      <a:r>
                        <a:rPr lang="es-MX" sz="1600" b="1">
                          <a:solidFill>
                            <a:schemeClr val="bg1">
                              <a:lumMod val="95000"/>
                            </a:schemeClr>
                          </a:solidFill>
                        </a:rPr>
                        <a:t>China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7</a:t>
                      </a:r>
                    </a:p>
                  </a:txBody>
                  <a:tcPr marL="31081" marR="31081" marT="15540" marB="15540" anchor="ctr">
                    <a:solidFill>
                      <a:schemeClr val="bg1">
                        <a:lumMod val="65000"/>
                      </a:schemeClr>
                    </a:solidFill>
                  </a:tcPr>
                </a:tc>
                <a:extLst>
                  <a:ext uri="{0D108BD9-81ED-4DB2-BD59-A6C34878D82A}">
                    <a16:rowId xmlns:a16="http://schemas.microsoft.com/office/drawing/2014/main" xmlns="" val="921782287"/>
                  </a:ext>
                </a:extLst>
              </a:tr>
              <a:tr h="278453">
                <a:tc>
                  <a:txBody>
                    <a:bodyPr/>
                    <a:lstStyle/>
                    <a:p>
                      <a:r>
                        <a:rPr lang="es-MX" sz="1600" b="1">
                          <a:solidFill>
                            <a:schemeClr val="bg1">
                              <a:lumMod val="95000"/>
                            </a:schemeClr>
                          </a:solidFill>
                        </a:rPr>
                        <a:t>Venezuela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6</a:t>
                      </a:r>
                    </a:p>
                  </a:txBody>
                  <a:tcPr marL="31081" marR="31081" marT="15540" marB="15540" anchor="ctr">
                    <a:solidFill>
                      <a:schemeClr val="bg1">
                        <a:lumMod val="65000"/>
                      </a:schemeClr>
                    </a:solidFill>
                  </a:tcPr>
                </a:tc>
                <a:extLst>
                  <a:ext uri="{0D108BD9-81ED-4DB2-BD59-A6C34878D82A}">
                    <a16:rowId xmlns:a16="http://schemas.microsoft.com/office/drawing/2014/main" xmlns="" val="3912945881"/>
                  </a:ext>
                </a:extLst>
              </a:tr>
              <a:tr h="278453">
                <a:tc>
                  <a:txBody>
                    <a:bodyPr/>
                    <a:lstStyle/>
                    <a:p>
                      <a:r>
                        <a:rPr lang="es-MX" sz="1600" b="1">
                          <a:solidFill>
                            <a:schemeClr val="bg1">
                              <a:lumMod val="95000"/>
                            </a:schemeClr>
                          </a:solidFill>
                        </a:rPr>
                        <a:t>Holanda</a:t>
                      </a:r>
                    </a:p>
                  </a:txBody>
                  <a:tcPr marL="31081" marR="31081" marT="15540" marB="15540" anchor="ctr">
                    <a:solidFill>
                      <a:schemeClr val="bg1">
                        <a:lumMod val="65000"/>
                      </a:schemeClr>
                    </a:solidFill>
                  </a:tcPr>
                </a:tc>
                <a:tc>
                  <a:txBody>
                    <a:bodyPr/>
                    <a:lstStyle/>
                    <a:p>
                      <a:r>
                        <a:rPr lang="es-MX" sz="1600" b="1">
                          <a:solidFill>
                            <a:schemeClr val="bg1">
                              <a:lumMod val="95000"/>
                            </a:schemeClr>
                          </a:solidFill>
                        </a:rPr>
                        <a:t>5</a:t>
                      </a:r>
                    </a:p>
                  </a:txBody>
                  <a:tcPr marL="31081" marR="31081" marT="15540" marB="15540" anchor="ctr">
                    <a:solidFill>
                      <a:schemeClr val="bg1">
                        <a:lumMod val="65000"/>
                      </a:schemeClr>
                    </a:solidFill>
                  </a:tcPr>
                </a:tc>
                <a:extLst>
                  <a:ext uri="{0D108BD9-81ED-4DB2-BD59-A6C34878D82A}">
                    <a16:rowId xmlns:a16="http://schemas.microsoft.com/office/drawing/2014/main" xmlns="" val="362298334"/>
                  </a:ext>
                </a:extLst>
              </a:tr>
              <a:tr h="278453">
                <a:tc>
                  <a:txBody>
                    <a:bodyPr/>
                    <a:lstStyle/>
                    <a:p>
                      <a:r>
                        <a:rPr lang="es-MX" sz="1600" b="1">
                          <a:solidFill>
                            <a:schemeClr val="bg1">
                              <a:lumMod val="95000"/>
                            </a:schemeClr>
                          </a:solidFill>
                        </a:rPr>
                        <a:t>Perú</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5</a:t>
                      </a:r>
                    </a:p>
                  </a:txBody>
                  <a:tcPr marL="31081" marR="31081" marT="15540" marB="15540" anchor="ctr">
                    <a:solidFill>
                      <a:schemeClr val="bg1">
                        <a:lumMod val="65000"/>
                      </a:schemeClr>
                    </a:solidFill>
                  </a:tcPr>
                </a:tc>
                <a:extLst>
                  <a:ext uri="{0D108BD9-81ED-4DB2-BD59-A6C34878D82A}">
                    <a16:rowId xmlns:a16="http://schemas.microsoft.com/office/drawing/2014/main" xmlns="" val="381957969"/>
                  </a:ext>
                </a:extLst>
              </a:tr>
              <a:tr h="278453">
                <a:tc>
                  <a:txBody>
                    <a:bodyPr/>
                    <a:lstStyle/>
                    <a:p>
                      <a:r>
                        <a:rPr lang="es-MX" sz="1600" b="1">
                          <a:solidFill>
                            <a:schemeClr val="bg1">
                              <a:lumMod val="95000"/>
                            </a:schemeClr>
                          </a:solidFill>
                        </a:rPr>
                        <a:t>Australia</a:t>
                      </a:r>
                    </a:p>
                  </a:txBody>
                  <a:tcPr marL="31081" marR="31081" marT="15540" marB="15540" anchor="ctr">
                    <a:solidFill>
                      <a:schemeClr val="bg1">
                        <a:lumMod val="65000"/>
                      </a:schemeClr>
                    </a:solidFill>
                  </a:tcPr>
                </a:tc>
                <a:tc>
                  <a:txBody>
                    <a:bodyPr/>
                    <a:lstStyle/>
                    <a:p>
                      <a:r>
                        <a:rPr lang="es-MX" sz="1600" b="1">
                          <a:solidFill>
                            <a:schemeClr val="bg1">
                              <a:lumMod val="95000"/>
                            </a:schemeClr>
                          </a:solidFill>
                        </a:rPr>
                        <a:t>4</a:t>
                      </a:r>
                    </a:p>
                  </a:txBody>
                  <a:tcPr marL="31081" marR="31081" marT="15540" marB="15540" anchor="ctr">
                    <a:solidFill>
                      <a:schemeClr val="bg1">
                        <a:lumMod val="65000"/>
                      </a:schemeClr>
                    </a:solidFill>
                  </a:tcPr>
                </a:tc>
                <a:extLst>
                  <a:ext uri="{0D108BD9-81ED-4DB2-BD59-A6C34878D82A}">
                    <a16:rowId xmlns:a16="http://schemas.microsoft.com/office/drawing/2014/main" xmlns="" val="3807389490"/>
                  </a:ext>
                </a:extLst>
              </a:tr>
              <a:tr h="278453">
                <a:tc>
                  <a:txBody>
                    <a:bodyPr/>
                    <a:lstStyle/>
                    <a:p>
                      <a:r>
                        <a:rPr lang="es-MX" sz="1600" b="1">
                          <a:solidFill>
                            <a:schemeClr val="bg1">
                              <a:lumMod val="95000"/>
                            </a:schemeClr>
                          </a:solidFill>
                        </a:rPr>
                        <a:t>Costa Rica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4</a:t>
                      </a:r>
                    </a:p>
                  </a:txBody>
                  <a:tcPr marL="31081" marR="31081" marT="15540" marB="15540" anchor="ctr">
                    <a:solidFill>
                      <a:schemeClr val="bg1">
                        <a:lumMod val="65000"/>
                      </a:schemeClr>
                    </a:solidFill>
                  </a:tcPr>
                </a:tc>
                <a:extLst>
                  <a:ext uri="{0D108BD9-81ED-4DB2-BD59-A6C34878D82A}">
                    <a16:rowId xmlns:a16="http://schemas.microsoft.com/office/drawing/2014/main" xmlns="" val="88283395"/>
                  </a:ext>
                </a:extLst>
              </a:tr>
              <a:tr h="278453">
                <a:tc>
                  <a:txBody>
                    <a:bodyPr/>
                    <a:lstStyle/>
                    <a:p>
                      <a:r>
                        <a:rPr lang="es-MX" sz="1600" b="1" dirty="0">
                          <a:solidFill>
                            <a:schemeClr val="bg1">
                              <a:lumMod val="95000"/>
                            </a:schemeClr>
                          </a:solidFill>
                        </a:rPr>
                        <a:t>Nigeria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4</a:t>
                      </a:r>
                    </a:p>
                  </a:txBody>
                  <a:tcPr marL="31081" marR="31081" marT="15540" marB="15540" anchor="ctr">
                    <a:solidFill>
                      <a:schemeClr val="bg1">
                        <a:lumMod val="65000"/>
                      </a:schemeClr>
                    </a:solidFill>
                  </a:tcPr>
                </a:tc>
                <a:extLst>
                  <a:ext uri="{0D108BD9-81ED-4DB2-BD59-A6C34878D82A}">
                    <a16:rowId xmlns:a16="http://schemas.microsoft.com/office/drawing/2014/main" xmlns="" val="207124011"/>
                  </a:ext>
                </a:extLst>
              </a:tr>
              <a:tr h="370755">
                <a:tc>
                  <a:txBody>
                    <a:bodyPr/>
                    <a:lstStyle/>
                    <a:p>
                      <a:r>
                        <a:rPr lang="es-MX" sz="1600" b="1">
                          <a:solidFill>
                            <a:schemeClr val="bg1">
                              <a:lumMod val="95000"/>
                            </a:schemeClr>
                          </a:solidFill>
                        </a:rPr>
                        <a:t>Nueva Zelanda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4</a:t>
                      </a:r>
                    </a:p>
                  </a:txBody>
                  <a:tcPr marL="31081" marR="31081" marT="15540" marB="15540" anchor="ctr">
                    <a:solidFill>
                      <a:schemeClr val="bg1">
                        <a:lumMod val="65000"/>
                      </a:schemeClr>
                    </a:solidFill>
                  </a:tcPr>
                </a:tc>
                <a:extLst>
                  <a:ext uri="{0D108BD9-81ED-4DB2-BD59-A6C34878D82A}">
                    <a16:rowId xmlns:a16="http://schemas.microsoft.com/office/drawing/2014/main" xmlns="" val="2074406430"/>
                  </a:ext>
                </a:extLst>
              </a:tr>
              <a:tr h="278453">
                <a:tc>
                  <a:txBody>
                    <a:bodyPr/>
                    <a:lstStyle/>
                    <a:p>
                      <a:r>
                        <a:rPr lang="es-MX" sz="1600" b="1">
                          <a:solidFill>
                            <a:schemeClr val="bg1">
                              <a:lumMod val="95000"/>
                            </a:schemeClr>
                          </a:solidFill>
                        </a:rPr>
                        <a:t>Portugal</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4</a:t>
                      </a:r>
                    </a:p>
                  </a:txBody>
                  <a:tcPr marL="31081" marR="31081" marT="15540" marB="15540" anchor="ctr">
                    <a:solidFill>
                      <a:schemeClr val="bg1">
                        <a:lumMod val="65000"/>
                      </a:schemeClr>
                    </a:solidFill>
                  </a:tcPr>
                </a:tc>
                <a:extLst>
                  <a:ext uri="{0D108BD9-81ED-4DB2-BD59-A6C34878D82A}">
                    <a16:rowId xmlns:a16="http://schemas.microsoft.com/office/drawing/2014/main" xmlns="" val="2115258518"/>
                  </a:ext>
                </a:extLst>
              </a:tr>
              <a:tr h="278453">
                <a:tc>
                  <a:txBody>
                    <a:bodyPr/>
                    <a:lstStyle/>
                    <a:p>
                      <a:r>
                        <a:rPr lang="es-MX" sz="1600" b="1">
                          <a:solidFill>
                            <a:schemeClr val="bg1">
                              <a:lumMod val="95000"/>
                            </a:schemeClr>
                          </a:solidFill>
                        </a:rPr>
                        <a:t>Alemania</a:t>
                      </a:r>
                    </a:p>
                  </a:txBody>
                  <a:tcPr marL="31081" marR="31081" marT="15540" marB="15540" anchor="ctr">
                    <a:solidFill>
                      <a:schemeClr val="bg1">
                        <a:lumMod val="65000"/>
                      </a:schemeClr>
                    </a:solidFill>
                  </a:tcPr>
                </a:tc>
                <a:tc>
                  <a:txBody>
                    <a:bodyPr/>
                    <a:lstStyle/>
                    <a:p>
                      <a:r>
                        <a:rPr lang="es-MX" sz="1600" b="1">
                          <a:solidFill>
                            <a:schemeClr val="bg1">
                              <a:lumMod val="95000"/>
                            </a:schemeClr>
                          </a:solidFill>
                        </a:rPr>
                        <a:t>3</a:t>
                      </a:r>
                    </a:p>
                  </a:txBody>
                  <a:tcPr marL="31081" marR="31081" marT="15540" marB="15540" anchor="ctr">
                    <a:solidFill>
                      <a:schemeClr val="bg1">
                        <a:lumMod val="65000"/>
                      </a:schemeClr>
                    </a:solidFill>
                  </a:tcPr>
                </a:tc>
                <a:extLst>
                  <a:ext uri="{0D108BD9-81ED-4DB2-BD59-A6C34878D82A}">
                    <a16:rowId xmlns:a16="http://schemas.microsoft.com/office/drawing/2014/main" xmlns="" val="1124206235"/>
                  </a:ext>
                </a:extLst>
              </a:tr>
              <a:tr h="278453">
                <a:tc>
                  <a:txBody>
                    <a:bodyPr/>
                    <a:lstStyle/>
                    <a:p>
                      <a:r>
                        <a:rPr lang="es-MX" sz="1600" b="1">
                          <a:solidFill>
                            <a:schemeClr val="bg1">
                              <a:lumMod val="95000"/>
                            </a:schemeClr>
                          </a:solidFill>
                        </a:rPr>
                        <a:t>Escocia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3</a:t>
                      </a:r>
                    </a:p>
                  </a:txBody>
                  <a:tcPr marL="31081" marR="31081" marT="15540" marB="15540" anchor="ctr">
                    <a:solidFill>
                      <a:schemeClr val="bg1">
                        <a:lumMod val="65000"/>
                      </a:schemeClr>
                    </a:solidFill>
                  </a:tcPr>
                </a:tc>
                <a:extLst>
                  <a:ext uri="{0D108BD9-81ED-4DB2-BD59-A6C34878D82A}">
                    <a16:rowId xmlns:a16="http://schemas.microsoft.com/office/drawing/2014/main" xmlns="" val="2421991321"/>
                  </a:ext>
                </a:extLst>
              </a:tr>
              <a:tr h="278453">
                <a:tc>
                  <a:txBody>
                    <a:bodyPr/>
                    <a:lstStyle/>
                    <a:p>
                      <a:r>
                        <a:rPr lang="es-MX" sz="1600" b="1">
                          <a:solidFill>
                            <a:schemeClr val="bg1">
                              <a:lumMod val="95000"/>
                            </a:schemeClr>
                          </a:solidFill>
                        </a:rPr>
                        <a:t>Japón</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3</a:t>
                      </a:r>
                    </a:p>
                  </a:txBody>
                  <a:tcPr marL="31081" marR="31081" marT="15540" marB="15540" anchor="ctr">
                    <a:solidFill>
                      <a:schemeClr val="bg1">
                        <a:lumMod val="65000"/>
                      </a:schemeClr>
                    </a:solidFill>
                  </a:tcPr>
                </a:tc>
                <a:extLst>
                  <a:ext uri="{0D108BD9-81ED-4DB2-BD59-A6C34878D82A}">
                    <a16:rowId xmlns:a16="http://schemas.microsoft.com/office/drawing/2014/main" xmlns="" val="629846653"/>
                  </a:ext>
                </a:extLst>
              </a:tr>
              <a:tr h="278453">
                <a:tc>
                  <a:txBody>
                    <a:bodyPr/>
                    <a:lstStyle/>
                    <a:p>
                      <a:r>
                        <a:rPr lang="es-MX" sz="1600" b="1">
                          <a:solidFill>
                            <a:schemeClr val="bg1">
                              <a:lumMod val="95000"/>
                            </a:schemeClr>
                          </a:solidFill>
                        </a:rPr>
                        <a:t>Siria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3</a:t>
                      </a:r>
                    </a:p>
                  </a:txBody>
                  <a:tcPr marL="31081" marR="31081" marT="15540" marB="15540" anchor="ctr">
                    <a:solidFill>
                      <a:schemeClr val="bg1">
                        <a:lumMod val="65000"/>
                      </a:schemeClr>
                    </a:solidFill>
                  </a:tcPr>
                </a:tc>
                <a:extLst>
                  <a:ext uri="{0D108BD9-81ED-4DB2-BD59-A6C34878D82A}">
                    <a16:rowId xmlns:a16="http://schemas.microsoft.com/office/drawing/2014/main" xmlns="" val="3395160287"/>
                  </a:ext>
                </a:extLst>
              </a:tr>
              <a:tr h="278453">
                <a:tc>
                  <a:txBody>
                    <a:bodyPr/>
                    <a:lstStyle/>
                    <a:p>
                      <a:r>
                        <a:rPr lang="es-MX" sz="1600" b="1">
                          <a:solidFill>
                            <a:schemeClr val="bg1">
                              <a:lumMod val="95000"/>
                            </a:schemeClr>
                          </a:solidFill>
                        </a:rPr>
                        <a:t>Polonia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2</a:t>
                      </a:r>
                    </a:p>
                  </a:txBody>
                  <a:tcPr marL="31081" marR="31081" marT="15540" marB="15540" anchor="ctr">
                    <a:solidFill>
                      <a:schemeClr val="bg1">
                        <a:lumMod val="65000"/>
                      </a:schemeClr>
                    </a:solidFill>
                  </a:tcPr>
                </a:tc>
                <a:extLst>
                  <a:ext uri="{0D108BD9-81ED-4DB2-BD59-A6C34878D82A}">
                    <a16:rowId xmlns:a16="http://schemas.microsoft.com/office/drawing/2014/main" xmlns="" val="891496421"/>
                  </a:ext>
                </a:extLst>
              </a:tr>
              <a:tr h="262719">
                <a:tc>
                  <a:txBody>
                    <a:bodyPr/>
                    <a:lstStyle/>
                    <a:p>
                      <a:r>
                        <a:rPr lang="es-MX" sz="1600" b="1" dirty="0">
                          <a:solidFill>
                            <a:schemeClr val="bg1">
                              <a:lumMod val="95000"/>
                            </a:schemeClr>
                          </a:solidFill>
                        </a:rPr>
                        <a:t>RFA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2</a:t>
                      </a:r>
                    </a:p>
                  </a:txBody>
                  <a:tcPr marL="31081" marR="31081" marT="15540" marB="15540" anchor="ctr">
                    <a:solidFill>
                      <a:schemeClr val="bg1">
                        <a:lumMod val="65000"/>
                      </a:schemeClr>
                    </a:solidFill>
                  </a:tcPr>
                </a:tc>
                <a:extLst>
                  <a:ext uri="{0D108BD9-81ED-4DB2-BD59-A6C34878D82A}">
                    <a16:rowId xmlns:a16="http://schemas.microsoft.com/office/drawing/2014/main" xmlns="" val="4110343265"/>
                  </a:ext>
                </a:extLst>
              </a:tr>
              <a:tr h="278453">
                <a:tc>
                  <a:txBody>
                    <a:bodyPr/>
                    <a:lstStyle/>
                    <a:p>
                      <a:r>
                        <a:rPr lang="es-MX" sz="1600" b="1">
                          <a:solidFill>
                            <a:schemeClr val="bg1">
                              <a:lumMod val="95000"/>
                            </a:schemeClr>
                          </a:solidFill>
                        </a:rPr>
                        <a:t>Cuba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1</a:t>
                      </a:r>
                    </a:p>
                  </a:txBody>
                  <a:tcPr marL="31081" marR="31081" marT="15540" marB="15540" anchor="ctr">
                    <a:solidFill>
                      <a:schemeClr val="bg1">
                        <a:lumMod val="65000"/>
                      </a:schemeClr>
                    </a:solidFill>
                  </a:tcPr>
                </a:tc>
                <a:extLst>
                  <a:ext uri="{0D108BD9-81ED-4DB2-BD59-A6C34878D82A}">
                    <a16:rowId xmlns:a16="http://schemas.microsoft.com/office/drawing/2014/main" xmlns="" val="674978869"/>
                  </a:ext>
                </a:extLst>
              </a:tr>
              <a:tr h="278453">
                <a:tc>
                  <a:txBody>
                    <a:bodyPr/>
                    <a:lstStyle/>
                    <a:p>
                      <a:r>
                        <a:rPr lang="es-MX" sz="1600" b="1">
                          <a:solidFill>
                            <a:schemeClr val="bg1">
                              <a:lumMod val="95000"/>
                            </a:schemeClr>
                          </a:solidFill>
                        </a:rPr>
                        <a:t>Francia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1</a:t>
                      </a:r>
                    </a:p>
                  </a:txBody>
                  <a:tcPr marL="31081" marR="31081" marT="15540" marB="15540" anchor="ctr">
                    <a:solidFill>
                      <a:schemeClr val="bg1">
                        <a:lumMod val="65000"/>
                      </a:schemeClr>
                    </a:solidFill>
                  </a:tcPr>
                </a:tc>
                <a:extLst>
                  <a:ext uri="{0D108BD9-81ED-4DB2-BD59-A6C34878D82A}">
                    <a16:rowId xmlns:a16="http://schemas.microsoft.com/office/drawing/2014/main" xmlns="" val="976566935"/>
                  </a:ext>
                </a:extLst>
              </a:tr>
              <a:tr h="278453">
                <a:tc>
                  <a:txBody>
                    <a:bodyPr/>
                    <a:lstStyle/>
                    <a:p>
                      <a:r>
                        <a:rPr lang="es-MX" sz="1600" b="1">
                          <a:solidFill>
                            <a:schemeClr val="bg1">
                              <a:lumMod val="95000"/>
                            </a:schemeClr>
                          </a:solidFill>
                        </a:rPr>
                        <a:t>Irán</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1</a:t>
                      </a:r>
                    </a:p>
                  </a:txBody>
                  <a:tcPr marL="31081" marR="31081" marT="15540" marB="15540" anchor="ctr">
                    <a:solidFill>
                      <a:schemeClr val="bg1">
                        <a:lumMod val="65000"/>
                      </a:schemeClr>
                    </a:solidFill>
                  </a:tcPr>
                </a:tc>
                <a:extLst>
                  <a:ext uri="{0D108BD9-81ED-4DB2-BD59-A6C34878D82A}">
                    <a16:rowId xmlns:a16="http://schemas.microsoft.com/office/drawing/2014/main" xmlns="" val="1653309513"/>
                  </a:ext>
                </a:extLst>
              </a:tr>
              <a:tr h="278453">
                <a:tc>
                  <a:txBody>
                    <a:bodyPr/>
                    <a:lstStyle/>
                    <a:p>
                      <a:r>
                        <a:rPr lang="es-MX" sz="1600" b="1">
                          <a:solidFill>
                            <a:schemeClr val="bg1">
                              <a:lumMod val="95000"/>
                            </a:schemeClr>
                          </a:solidFill>
                        </a:rPr>
                        <a:t>Noruega</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1</a:t>
                      </a:r>
                    </a:p>
                  </a:txBody>
                  <a:tcPr marL="31081" marR="31081" marT="15540" marB="15540" anchor="ctr">
                    <a:solidFill>
                      <a:schemeClr val="bg1">
                        <a:lumMod val="65000"/>
                      </a:schemeClr>
                    </a:solidFill>
                  </a:tcPr>
                </a:tc>
                <a:extLst>
                  <a:ext uri="{0D108BD9-81ED-4DB2-BD59-A6C34878D82A}">
                    <a16:rowId xmlns:a16="http://schemas.microsoft.com/office/drawing/2014/main" xmlns="" val="127780171"/>
                  </a:ext>
                </a:extLst>
              </a:tr>
              <a:tr h="278453">
                <a:tc>
                  <a:txBody>
                    <a:bodyPr/>
                    <a:lstStyle/>
                    <a:p>
                      <a:r>
                        <a:rPr lang="es-MX" sz="1600" b="1">
                          <a:solidFill>
                            <a:schemeClr val="bg1">
                              <a:lumMod val="95000"/>
                            </a:schemeClr>
                          </a:solidFill>
                        </a:rPr>
                        <a:t>Panamá</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1</a:t>
                      </a:r>
                    </a:p>
                  </a:txBody>
                  <a:tcPr marL="31081" marR="31081" marT="15540" marB="15540" anchor="ctr">
                    <a:solidFill>
                      <a:schemeClr val="bg1">
                        <a:lumMod val="65000"/>
                      </a:schemeClr>
                    </a:solidFill>
                  </a:tcPr>
                </a:tc>
                <a:extLst>
                  <a:ext uri="{0D108BD9-81ED-4DB2-BD59-A6C34878D82A}">
                    <a16:rowId xmlns:a16="http://schemas.microsoft.com/office/drawing/2014/main" xmlns="" val="3404669008"/>
                  </a:ext>
                </a:extLst>
              </a:tr>
              <a:tr h="278453">
                <a:tc>
                  <a:txBody>
                    <a:bodyPr/>
                    <a:lstStyle/>
                    <a:p>
                      <a:r>
                        <a:rPr lang="es-MX" sz="1600" b="1">
                          <a:solidFill>
                            <a:schemeClr val="bg1">
                              <a:lumMod val="95000"/>
                            </a:schemeClr>
                          </a:solidFill>
                        </a:rPr>
                        <a:t>Puerto Rico</a:t>
                      </a:r>
                    </a:p>
                  </a:txBody>
                  <a:tcPr marL="31081" marR="31081" marT="15540" marB="15540" anchor="ctr">
                    <a:solidFill>
                      <a:schemeClr val="bg1">
                        <a:lumMod val="65000"/>
                      </a:schemeClr>
                    </a:solidFill>
                  </a:tcPr>
                </a:tc>
                <a:tc>
                  <a:txBody>
                    <a:bodyPr/>
                    <a:lstStyle/>
                    <a:p>
                      <a:r>
                        <a:rPr lang="es-MX" sz="1600" b="1" dirty="0">
                          <a:solidFill>
                            <a:schemeClr val="bg1">
                              <a:lumMod val="95000"/>
                            </a:schemeClr>
                          </a:solidFill>
                        </a:rPr>
                        <a:t>1</a:t>
                      </a:r>
                    </a:p>
                  </a:txBody>
                  <a:tcPr marL="31081" marR="31081" marT="15540" marB="15540" anchor="ctr">
                    <a:solidFill>
                      <a:schemeClr val="bg1">
                        <a:lumMod val="65000"/>
                      </a:schemeClr>
                    </a:solidFill>
                  </a:tcPr>
                </a:tc>
                <a:extLst>
                  <a:ext uri="{0D108BD9-81ED-4DB2-BD59-A6C34878D82A}">
                    <a16:rowId xmlns:a16="http://schemas.microsoft.com/office/drawing/2014/main" xmlns="" val="4293771090"/>
                  </a:ext>
                </a:extLst>
              </a:tr>
            </a:tbl>
          </a:graphicData>
        </a:graphic>
      </p:graphicFrame>
      <p:cxnSp>
        <p:nvCxnSpPr>
          <p:cNvPr id="12" name="Conector recto de flecha 11"/>
          <p:cNvCxnSpPr/>
          <p:nvPr/>
        </p:nvCxnSpPr>
        <p:spPr>
          <a:xfrm flipV="1">
            <a:off x="3207224" y="3166282"/>
            <a:ext cx="5800298" cy="20471"/>
          </a:xfrm>
          <a:prstGeom prst="straightConnector1">
            <a:avLst/>
          </a:prstGeom>
          <a:ln w="104775">
            <a:tailEnd type="triangle"/>
          </a:ln>
          <a:effectLst>
            <a:outerShdw blurRad="50800" dist="1270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2392326" y="0"/>
            <a:ext cx="5337544" cy="830997"/>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s-MX" sz="1600" b="1" dirty="0"/>
              <a:t>Tasa de autoría exógena</a:t>
            </a:r>
            <a:r>
              <a:rPr lang="es-MX" sz="1600" dirty="0"/>
              <a:t>, o grado de </a:t>
            </a:r>
            <a:r>
              <a:rPr lang="es-MX" sz="1600" b="1" dirty="0"/>
              <a:t>internacionalización</a:t>
            </a:r>
            <a:r>
              <a:rPr lang="es-MX" sz="1600" dirty="0"/>
              <a:t> de la revista: no. de autores cuyas afiliaciones pertenecen a un país diferente al país en el que se edita la revista</a:t>
            </a:r>
          </a:p>
        </p:txBody>
      </p:sp>
    </p:spTree>
    <p:extLst>
      <p:ext uri="{BB962C8B-B14F-4D97-AF65-F5344CB8AC3E}">
        <p14:creationId xmlns:p14="http://schemas.microsoft.com/office/powerpoint/2010/main" val="232266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8"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5000" fill="hold"/>
                                        <p:tgtEl>
                                          <p:spTgt spid="7"/>
                                        </p:tgtEl>
                                        <p:attrNameLst>
                                          <p:attrName>ppt_x</p:attrName>
                                        </p:attrNameLst>
                                      </p:cBhvr>
                                      <p:tavLst>
                                        <p:tav tm="0">
                                          <p:val>
                                            <p:strVal val="#ppt_x"/>
                                          </p:val>
                                        </p:tav>
                                        <p:tav tm="100000">
                                          <p:val>
                                            <p:strVal val="#ppt_x"/>
                                          </p:val>
                                        </p:tav>
                                      </p:tavLst>
                                    </p:anim>
                                    <p:anim calcmode="lin" valueType="num">
                                      <p:cBhvr>
                                        <p:cTn id="18" dur="15000" fill="hold"/>
                                        <p:tgtEl>
                                          <p:spTgt spid="7"/>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15053" t="10000" r="17789" b="4854"/>
          <a:stretch/>
        </p:blipFill>
        <p:spPr>
          <a:xfrm>
            <a:off x="1036698" y="128337"/>
            <a:ext cx="10234863" cy="6272463"/>
          </a:xfrm>
          <a:prstGeom prst="rect">
            <a:avLst/>
          </a:prstGeom>
        </p:spPr>
      </p:pic>
      <p:pic>
        <p:nvPicPr>
          <p:cNvPr id="7" name="Imagen 6"/>
          <p:cNvPicPr>
            <a:picLocks noChangeAspect="1"/>
          </p:cNvPicPr>
          <p:nvPr/>
        </p:nvPicPr>
        <p:blipFill>
          <a:blip r:embed="rId3"/>
          <a:stretch>
            <a:fillRect/>
          </a:stretch>
        </p:blipFill>
        <p:spPr>
          <a:xfrm>
            <a:off x="3412999" y="6448926"/>
            <a:ext cx="8779001" cy="530398"/>
          </a:xfrm>
          <a:prstGeom prst="rect">
            <a:avLst/>
          </a:prstGeom>
        </p:spPr>
      </p:pic>
      <p:pic>
        <p:nvPicPr>
          <p:cNvPr id="8" name="Imagen 7"/>
          <p:cNvPicPr>
            <a:picLocks noChangeAspect="1"/>
          </p:cNvPicPr>
          <p:nvPr/>
        </p:nvPicPr>
        <p:blipFill rotWithShape="1">
          <a:blip r:embed="rId2"/>
          <a:srcRect l="15053" t="10000" r="68118" b="86842"/>
          <a:stretch/>
        </p:blipFill>
        <p:spPr>
          <a:xfrm>
            <a:off x="852214" y="0"/>
            <a:ext cx="6809871" cy="617620"/>
          </a:xfrm>
          <a:prstGeom prst="rect">
            <a:avLst/>
          </a:prstGeom>
        </p:spPr>
      </p:pic>
      <p:sp>
        <p:nvSpPr>
          <p:cNvPr id="2" name="CuadroTexto 1"/>
          <p:cNvSpPr txBox="1"/>
          <p:nvPr/>
        </p:nvSpPr>
        <p:spPr>
          <a:xfrm>
            <a:off x="2711301" y="2126512"/>
            <a:ext cx="2296633" cy="1815882"/>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s-MX" sz="1600" dirty="0"/>
              <a:t>Ejemplo de gráficas de indicadores sobre revistas más productivas </a:t>
            </a:r>
            <a:r>
              <a:rPr lang="es-MX" sz="1600" dirty="0" smtClean="0"/>
              <a:t> </a:t>
            </a:r>
            <a:r>
              <a:rPr lang="es-MX" sz="1600" dirty="0"/>
              <a:t>en el área </a:t>
            </a:r>
            <a:r>
              <a:rPr lang="es-MX" sz="1600" dirty="0" smtClean="0"/>
              <a:t>según la</a:t>
            </a:r>
            <a:r>
              <a:rPr lang="es-MX" sz="1600" dirty="0" smtClean="0"/>
              <a:t> </a:t>
            </a:r>
            <a:r>
              <a:rPr lang="es-MX" sz="1600" b="1" dirty="0"/>
              <a:t>Ley de Bradford </a:t>
            </a:r>
            <a:r>
              <a:rPr lang="es-MX" sz="1600" dirty="0" smtClean="0"/>
              <a:t>(Bibliotecología </a:t>
            </a:r>
            <a:r>
              <a:rPr lang="es-MX" sz="1600" dirty="0"/>
              <a:t>y Ciencia de la </a:t>
            </a:r>
            <a:r>
              <a:rPr lang="es-MX" sz="1600" dirty="0" smtClean="0"/>
              <a:t>información)</a:t>
            </a:r>
            <a:endParaRPr lang="es-MX" sz="1600" dirty="0"/>
          </a:p>
        </p:txBody>
      </p:sp>
    </p:spTree>
    <p:extLst>
      <p:ext uri="{BB962C8B-B14F-4D97-AF65-F5344CB8AC3E}">
        <p14:creationId xmlns:p14="http://schemas.microsoft.com/office/powerpoint/2010/main" val="2762578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9789" t="9999" r="26105" b="16456"/>
          <a:stretch/>
        </p:blipFill>
        <p:spPr>
          <a:xfrm>
            <a:off x="213610" y="352926"/>
            <a:ext cx="6123022" cy="5743073"/>
          </a:xfrm>
          <a:prstGeom prst="rect">
            <a:avLst/>
          </a:prstGeom>
        </p:spPr>
      </p:pic>
      <p:pic>
        <p:nvPicPr>
          <p:cNvPr id="5" name="Imagen 4"/>
          <p:cNvPicPr>
            <a:picLocks noChangeAspect="1"/>
          </p:cNvPicPr>
          <p:nvPr/>
        </p:nvPicPr>
        <p:blipFill rotWithShape="1">
          <a:blip r:embed="rId3"/>
          <a:srcRect l="15053" t="10000" r="68118" b="86842"/>
          <a:stretch/>
        </p:blipFill>
        <p:spPr>
          <a:xfrm>
            <a:off x="213610" y="0"/>
            <a:ext cx="6809871" cy="617620"/>
          </a:xfrm>
          <a:prstGeom prst="rect">
            <a:avLst/>
          </a:prstGeom>
        </p:spPr>
      </p:pic>
      <p:pic>
        <p:nvPicPr>
          <p:cNvPr id="6" name="Imagen 5"/>
          <p:cNvPicPr>
            <a:picLocks noChangeAspect="1"/>
          </p:cNvPicPr>
          <p:nvPr/>
        </p:nvPicPr>
        <p:blipFill rotWithShape="1">
          <a:blip r:embed="rId2"/>
          <a:srcRect l="33046" t="79949" r="57594" b="16456"/>
          <a:stretch/>
        </p:blipFill>
        <p:spPr>
          <a:xfrm>
            <a:off x="0" y="5831406"/>
            <a:ext cx="2449379" cy="529185"/>
          </a:xfrm>
          <a:prstGeom prst="rect">
            <a:avLst/>
          </a:prstGeom>
        </p:spPr>
      </p:pic>
      <p:pic>
        <p:nvPicPr>
          <p:cNvPr id="7" name="Imagen 6"/>
          <p:cNvPicPr>
            <a:picLocks noChangeAspect="1"/>
          </p:cNvPicPr>
          <p:nvPr/>
        </p:nvPicPr>
        <p:blipFill rotWithShape="1">
          <a:blip r:embed="rId2"/>
          <a:srcRect l="57717" t="79948" r="26105" b="16456"/>
          <a:stretch/>
        </p:blipFill>
        <p:spPr>
          <a:xfrm>
            <a:off x="3618545" y="5847245"/>
            <a:ext cx="4106775" cy="513346"/>
          </a:xfrm>
          <a:prstGeom prst="rect">
            <a:avLst/>
          </a:prstGeom>
        </p:spPr>
      </p:pic>
      <p:pic>
        <p:nvPicPr>
          <p:cNvPr id="8" name="Imagen 7"/>
          <p:cNvPicPr>
            <a:picLocks noChangeAspect="1"/>
          </p:cNvPicPr>
          <p:nvPr/>
        </p:nvPicPr>
        <p:blipFill rotWithShape="1">
          <a:blip r:embed="rId4"/>
          <a:srcRect l="13474" t="38070" r="13895" b="24878"/>
          <a:stretch/>
        </p:blipFill>
        <p:spPr>
          <a:xfrm>
            <a:off x="6336632" y="979177"/>
            <a:ext cx="5811928" cy="1667771"/>
          </a:xfrm>
          <a:prstGeom prst="rect">
            <a:avLst/>
          </a:prstGeom>
        </p:spPr>
      </p:pic>
      <p:pic>
        <p:nvPicPr>
          <p:cNvPr id="9" name="Imagen 8"/>
          <p:cNvPicPr>
            <a:picLocks noChangeAspect="1"/>
          </p:cNvPicPr>
          <p:nvPr/>
        </p:nvPicPr>
        <p:blipFill rotWithShape="1">
          <a:blip r:embed="rId5"/>
          <a:srcRect l="16527" t="49111" r="16316" b="34983"/>
          <a:stretch/>
        </p:blipFill>
        <p:spPr>
          <a:xfrm>
            <a:off x="6336632" y="2823411"/>
            <a:ext cx="5811928" cy="774317"/>
          </a:xfrm>
          <a:prstGeom prst="rect">
            <a:avLst/>
          </a:prstGeom>
        </p:spPr>
      </p:pic>
      <p:pic>
        <p:nvPicPr>
          <p:cNvPr id="10" name="Imagen 9"/>
          <p:cNvPicPr>
            <a:picLocks noChangeAspect="1"/>
          </p:cNvPicPr>
          <p:nvPr/>
        </p:nvPicPr>
        <p:blipFill rotWithShape="1">
          <a:blip r:embed="rId6"/>
          <a:srcRect l="16210" t="32830" r="16316" b="29556"/>
          <a:stretch/>
        </p:blipFill>
        <p:spPr>
          <a:xfrm>
            <a:off x="6336632" y="3763247"/>
            <a:ext cx="5802181" cy="1819406"/>
          </a:xfrm>
          <a:prstGeom prst="rect">
            <a:avLst/>
          </a:prstGeom>
        </p:spPr>
      </p:pic>
    </p:spTree>
    <p:extLst>
      <p:ext uri="{BB962C8B-B14F-4D97-AF65-F5344CB8AC3E}">
        <p14:creationId xmlns:p14="http://schemas.microsoft.com/office/powerpoint/2010/main" val="733682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8955" t="15094" r="18537" b="16766"/>
          <a:stretch/>
        </p:blipFill>
        <p:spPr>
          <a:xfrm>
            <a:off x="532262" y="450376"/>
            <a:ext cx="9526137" cy="5841242"/>
          </a:xfrm>
          <a:prstGeom prst="rect">
            <a:avLst/>
          </a:prstGeom>
        </p:spPr>
      </p:pic>
      <p:sp>
        <p:nvSpPr>
          <p:cNvPr id="6" name="CuadroTexto 5"/>
          <p:cNvSpPr txBox="1"/>
          <p:nvPr/>
        </p:nvSpPr>
        <p:spPr>
          <a:xfrm>
            <a:off x="3698543" y="6396335"/>
            <a:ext cx="8297839" cy="461665"/>
          </a:xfrm>
          <a:prstGeom prst="rect">
            <a:avLst/>
          </a:prstGeom>
          <a:noFill/>
        </p:spPr>
        <p:txBody>
          <a:bodyPr wrap="square" rtlCol="0">
            <a:spAutoFit/>
          </a:bodyPr>
          <a:lstStyle/>
          <a:p>
            <a:r>
              <a:rPr lang="es-MX" sz="1200" dirty="0">
                <a:hlinkClick r:id="rId3"/>
              </a:rPr>
              <a:t>http://biblat.unam.mx/es/indicadores/modelo-bradford-institucion/disciplina/bibliotecologia-y-ciencia-de-la-informacion</a:t>
            </a:r>
            <a:endParaRPr lang="es-MX" sz="1200" dirty="0"/>
          </a:p>
          <a:p>
            <a:endParaRPr lang="es-MX" sz="1200" dirty="0"/>
          </a:p>
        </p:txBody>
      </p:sp>
      <p:sp>
        <p:nvSpPr>
          <p:cNvPr id="5" name="CuadroTexto 4"/>
          <p:cNvSpPr txBox="1"/>
          <p:nvPr/>
        </p:nvSpPr>
        <p:spPr>
          <a:xfrm>
            <a:off x="1765003" y="1701210"/>
            <a:ext cx="2296633" cy="1815882"/>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s-MX" sz="1600" dirty="0"/>
              <a:t>Ejemplo de gráficas de indicadores sobre instituciones más productivas </a:t>
            </a:r>
            <a:r>
              <a:rPr lang="es-MX" sz="1600" dirty="0" smtClean="0"/>
              <a:t>en </a:t>
            </a:r>
            <a:r>
              <a:rPr lang="es-MX" sz="1600" dirty="0"/>
              <a:t>el área de </a:t>
            </a:r>
            <a:r>
              <a:rPr lang="es-MX" sz="1600" b="1" dirty="0"/>
              <a:t>Ley de Bradford </a:t>
            </a:r>
            <a:r>
              <a:rPr lang="es-MX" sz="1600" dirty="0" smtClean="0"/>
              <a:t>(Bibliotecología </a:t>
            </a:r>
            <a:r>
              <a:rPr lang="es-MX" sz="1600" dirty="0"/>
              <a:t>y Ciencia de la </a:t>
            </a:r>
            <a:r>
              <a:rPr lang="es-MX" sz="1600" dirty="0" smtClean="0"/>
              <a:t>información)</a:t>
            </a:r>
            <a:endParaRPr lang="es-MX" sz="1600" dirty="0"/>
          </a:p>
        </p:txBody>
      </p:sp>
    </p:spTree>
    <p:extLst>
      <p:ext uri="{BB962C8B-B14F-4D97-AF65-F5344CB8AC3E}">
        <p14:creationId xmlns:p14="http://schemas.microsoft.com/office/powerpoint/2010/main" val="2284102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8328" t="14457" r="19343" b="17403"/>
          <a:stretch/>
        </p:blipFill>
        <p:spPr>
          <a:xfrm>
            <a:off x="900753" y="423080"/>
            <a:ext cx="9498842" cy="5841242"/>
          </a:xfrm>
          <a:prstGeom prst="rect">
            <a:avLst/>
          </a:prstGeom>
        </p:spPr>
      </p:pic>
    </p:spTree>
    <p:extLst>
      <p:ext uri="{BB962C8B-B14F-4D97-AF65-F5344CB8AC3E}">
        <p14:creationId xmlns:p14="http://schemas.microsoft.com/office/powerpoint/2010/main" val="2451248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4568" t="17005" r="16387" b="38736"/>
          <a:stretch/>
        </p:blipFill>
        <p:spPr>
          <a:xfrm>
            <a:off x="163773" y="450377"/>
            <a:ext cx="5568287" cy="2007761"/>
          </a:xfrm>
          <a:prstGeom prst="rect">
            <a:avLst/>
          </a:prstGeom>
        </p:spPr>
      </p:pic>
      <p:pic>
        <p:nvPicPr>
          <p:cNvPr id="3" name="Imagen 2"/>
          <p:cNvPicPr>
            <a:picLocks noChangeAspect="1"/>
          </p:cNvPicPr>
          <p:nvPr/>
        </p:nvPicPr>
        <p:blipFill rotWithShape="1">
          <a:blip r:embed="rId3"/>
          <a:srcRect l="24776" t="10001" r="24358" b="4348"/>
          <a:stretch/>
        </p:blipFill>
        <p:spPr>
          <a:xfrm>
            <a:off x="5896897" y="450377"/>
            <a:ext cx="6181371" cy="5854891"/>
          </a:xfrm>
          <a:prstGeom prst="rect">
            <a:avLst/>
          </a:prstGeom>
        </p:spPr>
      </p:pic>
    </p:spTree>
    <p:extLst>
      <p:ext uri="{BB962C8B-B14F-4D97-AF65-F5344CB8AC3E}">
        <p14:creationId xmlns:p14="http://schemas.microsoft.com/office/powerpoint/2010/main" val="5170197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404937" y="-147406"/>
            <a:ext cx="8458200" cy="683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s-MX" altLang="es-MX" sz="1800" b="0" i="0" u="none" strike="noStrike" cap="none" normalizeH="0" baseline="0" dirty="0" smtClean="0">
                <a:ln>
                  <a:noFill/>
                </a:ln>
                <a:solidFill>
                  <a:schemeClr val="tx1"/>
                </a:solidFill>
                <a:effectLst/>
                <a:latin typeface="Arial" panose="020B0604020202020204" pitchFamily="34" charset="0"/>
              </a:rPr>
              <a:t/>
            </a:r>
            <a:br>
              <a:rPr kumimoji="0" lang="es-MX" altLang="es-MX" sz="1800" b="0" i="0" u="none" strike="noStrike" cap="none" normalizeH="0" baseline="0" dirty="0" smtClean="0">
                <a:ln>
                  <a:noFill/>
                </a:ln>
                <a:solidFill>
                  <a:schemeClr val="tx1"/>
                </a:solidFill>
                <a:effectLst/>
                <a:latin typeface="Arial" panose="020B0604020202020204" pitchFamily="34" charset="0"/>
              </a:rPr>
            </a:br>
            <a:r>
              <a:rPr lang="es-MX" altLang="es-MX" sz="2000" dirty="0"/>
              <a:t>El </a:t>
            </a:r>
            <a:r>
              <a:rPr lang="es-MX" altLang="es-MX" sz="2000" b="1" dirty="0"/>
              <a:t>Depto. de Información y Servicios Documentales</a:t>
            </a:r>
            <a:r>
              <a:rPr lang="es-MX" altLang="es-MX" sz="2000" dirty="0"/>
              <a:t> informó el </a:t>
            </a:r>
            <a:r>
              <a:rPr lang="es-MX" altLang="es-MX" sz="2000" b="1" dirty="0" smtClean="0"/>
              <a:t>20</a:t>
            </a:r>
            <a:r>
              <a:rPr lang="es-MX" altLang="es-MX" sz="2000" b="1" dirty="0"/>
              <a:t>  de junio</a:t>
            </a:r>
            <a:r>
              <a:rPr lang="es-MX" altLang="es-MX" sz="2000" dirty="0"/>
              <a:t> </a:t>
            </a:r>
            <a:r>
              <a:rPr lang="es-MX" altLang="es-MX" sz="2000" b="1" dirty="0" smtClean="0"/>
              <a:t>2016</a:t>
            </a:r>
            <a:r>
              <a:rPr lang="es-MX" altLang="es-MX" sz="2000" dirty="0" smtClean="0"/>
              <a:t> que recibió </a:t>
            </a:r>
            <a:r>
              <a:rPr lang="es-MX" altLang="es-MX" sz="2000" dirty="0"/>
              <a:t>l</a:t>
            </a:r>
            <a:r>
              <a:rPr lang="es-MX" altLang="es-MX" sz="2000" dirty="0" smtClean="0"/>
              <a:t>a </a:t>
            </a:r>
            <a:r>
              <a:rPr lang="es-MX" altLang="es-MX" sz="2000" dirty="0"/>
              <a:t>solicitud no. </a:t>
            </a:r>
            <a:r>
              <a:rPr lang="es-MX" altLang="es-MX" sz="2000" b="1" dirty="0"/>
              <a:t>11,003</a:t>
            </a:r>
            <a:r>
              <a:rPr lang="es-MX" altLang="es-MX" sz="2000" dirty="0"/>
              <a:t> de documentos indizados </a:t>
            </a:r>
            <a:r>
              <a:rPr lang="es-MX" altLang="es-MX" sz="2000" dirty="0" smtClean="0"/>
              <a:t>en </a:t>
            </a:r>
            <a:r>
              <a:rPr lang="es-MX" altLang="es-MX" sz="2000" b="1" dirty="0">
                <a:hlinkClick r:id="rId2"/>
              </a:rPr>
              <a:t>CLASE</a:t>
            </a:r>
            <a:r>
              <a:rPr lang="es-MX" altLang="es-MX" sz="2000" dirty="0"/>
              <a:t> y </a:t>
            </a:r>
            <a:r>
              <a:rPr lang="es-MX" altLang="es-MX" sz="2000" b="1" dirty="0">
                <a:hlinkClick r:id="rId3"/>
              </a:rPr>
              <a:t>PERIÓDICA</a:t>
            </a:r>
            <a:r>
              <a:rPr lang="es-MX" altLang="es-MX" sz="2000" dirty="0"/>
              <a:t> (contabilizados a partir del </a:t>
            </a:r>
            <a:r>
              <a:rPr lang="es-MX" altLang="es-MX" sz="2000" b="1" dirty="0"/>
              <a:t>5 feb. 2014</a:t>
            </a:r>
            <a:r>
              <a:rPr lang="es-MX" altLang="es-MX" sz="2000" dirty="0"/>
              <a:t>) </a:t>
            </a:r>
            <a:r>
              <a:rPr lang="es-MX" altLang="es-MX" sz="2000" dirty="0" smtClean="0"/>
              <a:t>requeridos </a:t>
            </a:r>
            <a:r>
              <a:rPr lang="es-MX" altLang="es-MX" sz="2000" dirty="0"/>
              <a:t>por los usuarios de </a:t>
            </a:r>
            <a:r>
              <a:rPr lang="es-MX" altLang="es-MX" sz="2000" b="1" dirty="0">
                <a:hlinkClick r:id="rId4"/>
              </a:rPr>
              <a:t>BIBLAT</a:t>
            </a:r>
            <a:r>
              <a:rPr lang="es-MX" altLang="es-MX" sz="2000" dirty="0"/>
              <a:t>.</a:t>
            </a:r>
            <a:br>
              <a:rPr lang="es-MX" altLang="es-MX" sz="2000" dirty="0"/>
            </a:br>
            <a:endParaRPr kumimoji="0" lang="es-MX" altLang="es-MX" sz="2000" b="0" i="0" u="none" strike="noStrike" cap="none" normalizeH="0" baseline="0" dirty="0" smtClean="0">
              <a:ln>
                <a:noFill/>
              </a:ln>
              <a:solidFill>
                <a:schemeClr val="tx1"/>
              </a:solidFill>
              <a:effectLst/>
            </a:endParaRPr>
          </a:p>
          <a:p>
            <a:pPr lvl="0" eaLnBrk="0" fontAlgn="base" hangingPunct="0">
              <a:spcBef>
                <a:spcPct val="0"/>
              </a:spcBef>
              <a:spcAft>
                <a:spcPct val="0"/>
              </a:spcAft>
            </a:pPr>
            <a:r>
              <a:rPr kumimoji="0" lang="es-MX" altLang="es-MX" sz="2000" b="1" i="0" u="none" strike="noStrike" cap="none" normalizeH="0" baseline="0" dirty="0" smtClean="0">
                <a:ln>
                  <a:noFill/>
                </a:ln>
                <a:solidFill>
                  <a:schemeClr val="tx1"/>
                </a:solidFill>
                <a:effectLst/>
                <a:hlinkClick r:id="rId4"/>
              </a:rPr>
              <a:t>BIBLAT</a:t>
            </a:r>
            <a:r>
              <a:rPr kumimoji="0" lang="es-MX" altLang="es-MX" sz="2000" b="0" i="0" u="none" strike="noStrike" cap="none" normalizeH="0" baseline="0" dirty="0" smtClean="0">
                <a:ln>
                  <a:noFill/>
                </a:ln>
                <a:solidFill>
                  <a:schemeClr val="tx1"/>
                </a:solidFill>
                <a:effectLst/>
              </a:rPr>
              <a:t>  ofrece a los usuarios los registros bibliográficos de </a:t>
            </a:r>
            <a:r>
              <a:rPr lang="es-MX" altLang="es-MX" sz="2000" b="1" dirty="0">
                <a:hlinkClick r:id="rId2"/>
              </a:rPr>
              <a:t>CLASE</a:t>
            </a:r>
            <a:r>
              <a:rPr lang="es-MX" altLang="es-MX" sz="2000" dirty="0"/>
              <a:t> y </a:t>
            </a:r>
            <a:r>
              <a:rPr lang="es-MX" altLang="es-MX" sz="2000" b="1" dirty="0">
                <a:hlinkClick r:id="rId3"/>
              </a:rPr>
              <a:t>PERIÓDICA</a:t>
            </a:r>
            <a:r>
              <a:rPr lang="es-MX" altLang="es-MX" sz="2000" dirty="0"/>
              <a:t> </a:t>
            </a:r>
            <a:r>
              <a:rPr kumimoji="0" lang="es-MX" altLang="es-MX" sz="2000" b="0" i="0" u="none" strike="noStrike" cap="none" normalizeH="0" baseline="0" dirty="0" smtClean="0">
                <a:ln>
                  <a:noFill/>
                </a:ln>
                <a:solidFill>
                  <a:schemeClr val="tx1"/>
                </a:solidFill>
                <a:effectLst/>
              </a:rPr>
              <a:t>, así como un enlace dinámico que permite al usuario hacer llegar la solicitud de un documento al </a:t>
            </a:r>
            <a:r>
              <a:rPr kumimoji="0" lang="es-MX" altLang="es-MX" sz="2000" b="1" i="0" u="none" strike="noStrike" cap="none" normalizeH="0" baseline="0" dirty="0" smtClean="0">
                <a:ln>
                  <a:noFill/>
                </a:ln>
                <a:solidFill>
                  <a:schemeClr val="tx1"/>
                </a:solidFill>
                <a:effectLst/>
              </a:rPr>
              <a:t>Departamento de Información y Servicios de Documentación</a:t>
            </a:r>
            <a:r>
              <a:rPr lang="es-MX" altLang="es-MX" sz="2000" dirty="0" smtClean="0"/>
              <a:t>.</a:t>
            </a:r>
          </a:p>
          <a:p>
            <a:pPr lvl="0" eaLnBrk="0" fontAlgn="base" hangingPunct="0">
              <a:spcBef>
                <a:spcPct val="0"/>
              </a:spcBef>
              <a:spcAft>
                <a:spcPct val="0"/>
              </a:spcAft>
            </a:pPr>
            <a:endParaRPr lang="es-MX" altLang="es-MX" sz="2000" dirty="0"/>
          </a:p>
          <a:p>
            <a:pPr lvl="0" eaLnBrk="0" fontAlgn="base" hangingPunct="0">
              <a:spcBef>
                <a:spcPct val="0"/>
              </a:spcBef>
              <a:spcAft>
                <a:spcPct val="0"/>
              </a:spcAft>
            </a:pPr>
            <a:r>
              <a:rPr lang="es-MX" altLang="es-MX" sz="2000" b="1" dirty="0" smtClean="0">
                <a:hlinkClick r:id="rId4"/>
              </a:rPr>
              <a:t>BIBLAT </a:t>
            </a:r>
            <a:r>
              <a:rPr lang="es-MX" altLang="es-MX" sz="2000" dirty="0" smtClean="0"/>
              <a:t>es una plataforma interoperable con Google y otros </a:t>
            </a:r>
            <a:r>
              <a:rPr lang="es-MX" altLang="es-MX" sz="2000" dirty="0" err="1" smtClean="0"/>
              <a:t>metabuscadores</a:t>
            </a:r>
            <a:r>
              <a:rPr lang="es-MX" altLang="es-MX" sz="2000" dirty="0" smtClean="0"/>
              <a:t>, lo que permite la captación de un gran número de usuarios a nivel nacional como internacional </a:t>
            </a:r>
          </a:p>
          <a:p>
            <a:pPr lvl="0" eaLnBrk="0" fontAlgn="base" hangingPunct="0">
              <a:spcBef>
                <a:spcPct val="0"/>
              </a:spcBef>
              <a:spcAft>
                <a:spcPct val="0"/>
              </a:spcAft>
            </a:pPr>
            <a:r>
              <a:rPr kumimoji="0" lang="es-MX" altLang="es-MX" sz="2000" b="0" i="0" u="none" strike="noStrike" cap="none" normalizeH="0" baseline="0" dirty="0" smtClean="0">
                <a:ln>
                  <a:noFill/>
                </a:ln>
                <a:solidFill>
                  <a:schemeClr val="tx1"/>
                </a:solidFill>
                <a:effectLst/>
              </a:rPr>
              <a:t/>
            </a:r>
            <a:br>
              <a:rPr kumimoji="0" lang="es-MX" altLang="es-MX" sz="2000" b="0" i="0" u="none" strike="noStrike" cap="none" normalizeH="0" baseline="0" dirty="0" smtClean="0">
                <a:ln>
                  <a:noFill/>
                </a:ln>
                <a:solidFill>
                  <a:schemeClr val="tx1"/>
                </a:solidFill>
                <a:effectLst/>
              </a:rPr>
            </a:br>
            <a:r>
              <a:rPr kumimoji="0" lang="es-MX" altLang="es-MX" sz="2000" b="1" i="0" u="none" strike="noStrike" cap="none" normalizeH="0" baseline="0" dirty="0" smtClean="0">
                <a:ln>
                  <a:noFill/>
                </a:ln>
                <a:solidFill>
                  <a:schemeClr val="tx1"/>
                </a:solidFill>
                <a:effectLst/>
                <a:hlinkClick r:id="rId4"/>
              </a:rPr>
              <a:t>BIBLAT</a:t>
            </a:r>
            <a:r>
              <a:rPr kumimoji="0" lang="es-MX" altLang="es-MX" sz="2000" b="0" i="0" u="none" strike="noStrike" cap="none" normalizeH="0" baseline="0" dirty="0" smtClean="0">
                <a:ln>
                  <a:noFill/>
                </a:ln>
                <a:solidFill>
                  <a:schemeClr val="tx1"/>
                </a:solidFill>
                <a:effectLst/>
              </a:rPr>
              <a:t>  ha reforzado el vínculo de producción-circulación entre el </a:t>
            </a:r>
            <a:r>
              <a:rPr kumimoji="0" lang="es-MX" altLang="es-MX" sz="2000" b="1" i="0" u="none" strike="noStrike" cap="none" normalizeH="0" baseline="0" dirty="0" smtClean="0">
                <a:ln>
                  <a:noFill/>
                </a:ln>
                <a:solidFill>
                  <a:schemeClr val="tx1"/>
                </a:solidFill>
                <a:effectLst/>
              </a:rPr>
              <a:t>Departamento de Bibliografía Latinoamericana </a:t>
            </a:r>
            <a:r>
              <a:rPr kumimoji="0" lang="es-MX" altLang="es-MX" sz="2000" b="0" i="0" u="none" strike="noStrike" cap="none" normalizeH="0" baseline="0" dirty="0" smtClean="0">
                <a:ln>
                  <a:noFill/>
                </a:ln>
                <a:solidFill>
                  <a:schemeClr val="tx1"/>
                </a:solidFill>
                <a:effectLst/>
              </a:rPr>
              <a:t>y el</a:t>
            </a:r>
            <a:r>
              <a:rPr kumimoji="0" lang="es-MX" altLang="es-MX" sz="2000" b="1" i="0" u="none" strike="noStrike" cap="none" normalizeH="0" baseline="0" dirty="0" smtClean="0">
                <a:ln>
                  <a:noFill/>
                </a:ln>
                <a:solidFill>
                  <a:schemeClr val="tx1"/>
                </a:solidFill>
                <a:effectLst/>
              </a:rPr>
              <a:t> Departamento de Información y Servicios de Documentación</a:t>
            </a:r>
            <a:r>
              <a:rPr kumimoji="0" lang="es-MX" altLang="es-MX" sz="2000" b="0" i="0" u="none" strike="noStrike" cap="none" normalizeH="0" baseline="0" dirty="0" smtClean="0">
                <a:ln>
                  <a:noFill/>
                </a:ln>
                <a:solidFill>
                  <a:schemeClr val="tx1"/>
                </a:solidFill>
                <a:effectLst/>
              </a:rPr>
              <a:t>,</a:t>
            </a:r>
            <a:br>
              <a:rPr kumimoji="0" lang="es-MX" altLang="es-MX" sz="2000" b="0" i="0" u="none" strike="noStrike" cap="none" normalizeH="0" baseline="0" dirty="0" smtClean="0">
                <a:ln>
                  <a:noFill/>
                </a:ln>
                <a:solidFill>
                  <a:schemeClr val="tx1"/>
                </a:solidFill>
                <a:effectLst/>
              </a:rPr>
            </a:br>
            <a:r>
              <a:rPr kumimoji="0" lang="es-MX" altLang="es-MX" sz="2000" b="0" i="0" u="none" strike="noStrike" cap="none" normalizeH="0" baseline="0" dirty="0" smtClean="0">
                <a:ln>
                  <a:noFill/>
                </a:ln>
                <a:solidFill>
                  <a:schemeClr val="tx1"/>
                </a:solidFill>
                <a:effectLst/>
              </a:rPr>
              <a:t>ya que mientras que el primero se dedica a la codificación y producción de registros bibliográficos, el segundo atiende la demanda de los usuarios de los documentos indizados y resguardados en</a:t>
            </a:r>
            <a:br>
              <a:rPr kumimoji="0" lang="es-MX" altLang="es-MX" sz="2000" b="0" i="0" u="none" strike="noStrike" cap="none" normalizeH="0" baseline="0" dirty="0" smtClean="0">
                <a:ln>
                  <a:noFill/>
                </a:ln>
                <a:solidFill>
                  <a:schemeClr val="tx1"/>
                </a:solidFill>
                <a:effectLst/>
              </a:rPr>
            </a:br>
            <a:r>
              <a:rPr kumimoji="0" lang="es-MX" altLang="es-MX" sz="2000" b="0" i="0" u="none" strike="noStrike" cap="none" normalizeH="0" baseline="0" dirty="0" smtClean="0">
                <a:ln>
                  <a:noFill/>
                </a:ln>
                <a:solidFill>
                  <a:schemeClr val="tx1"/>
                </a:solidFill>
                <a:effectLst/>
              </a:rPr>
              <a:t>el acervo de la</a:t>
            </a:r>
            <a:r>
              <a:rPr kumimoji="0" lang="es-MX" altLang="es-MX" sz="2000" b="1" i="0" u="none" strike="noStrike" cap="none" normalizeH="0" baseline="0" dirty="0" smtClean="0">
                <a:ln>
                  <a:noFill/>
                </a:ln>
                <a:solidFill>
                  <a:schemeClr val="tx1"/>
                </a:solidFill>
                <a:effectLst/>
              </a:rPr>
              <a:t> Hemeroteca Latinoamericana</a:t>
            </a:r>
            <a:r>
              <a:rPr kumimoji="0" lang="es-MX" altLang="es-MX" sz="2000" b="0" i="0" u="none" strike="noStrike" cap="none" normalizeH="0" baseline="0" dirty="0" smtClean="0">
                <a:ln>
                  <a:noFill/>
                </a:ln>
                <a:solidFill>
                  <a:schemeClr val="tx1"/>
                </a:solidFill>
                <a:effectLst/>
              </a:rPr>
              <a:t>.</a:t>
            </a:r>
          </a:p>
        </p:txBody>
      </p:sp>
      <p:sp>
        <p:nvSpPr>
          <p:cNvPr id="6" name="AutoShape 3" descr="mailbox://C:/Users/ANTONIO/AppData/Roaming/Thunderbird/Profiles/22gwdola.default/Mail/correodgb.unam-1.mx/Inbox.sbd/Mensajes%20ASP?number=111019302&amp;part=1.2.3&amp;filename=arturo-rend%C3%B3n.jpg"/>
          <p:cNvSpPr>
            <a:spLocks noChangeAspect="1" noChangeArrowheads="1"/>
          </p:cNvSpPr>
          <p:nvPr/>
        </p:nvSpPr>
        <p:spPr bwMode="auto">
          <a:xfrm>
            <a:off x="5724525" y="27876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 name="CuadroTexto 6"/>
          <p:cNvSpPr txBox="1"/>
          <p:nvPr/>
        </p:nvSpPr>
        <p:spPr>
          <a:xfrm>
            <a:off x="228600" y="510674"/>
            <a:ext cx="2967790" cy="1692771"/>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400" b="1" dirty="0" smtClean="0">
                <a:solidFill>
                  <a:schemeClr val="accent2">
                    <a:lumMod val="75000"/>
                  </a:schemeClr>
                </a:solidFill>
                <a:effectLst>
                  <a:outerShdw blurRad="38100" dist="38100" dir="2700000" algn="tl">
                    <a:srgbClr val="000000">
                      <a:alpha val="43137"/>
                    </a:srgbClr>
                  </a:outerShdw>
                </a:effectLst>
              </a:rPr>
              <a:t>BIBLAT</a:t>
            </a:r>
          </a:p>
          <a:p>
            <a:pPr algn="ctr"/>
            <a:r>
              <a:rPr lang="es-MX" sz="2000" dirty="0" smtClean="0"/>
              <a:t>Genera demanda de documentos para el </a:t>
            </a:r>
            <a:r>
              <a:rPr lang="es-MX" altLang="es-MX" sz="2000" b="1" dirty="0"/>
              <a:t>Depto. de Información y Servicios Documentales</a:t>
            </a:r>
            <a:r>
              <a:rPr lang="es-MX" altLang="es-MX" sz="2000" dirty="0"/>
              <a:t> </a:t>
            </a:r>
            <a:r>
              <a:rPr lang="es-MX" dirty="0" smtClean="0">
                <a:solidFill>
                  <a:srgbClr val="0070C0"/>
                </a:solidFill>
              </a:rPr>
              <a:t> </a:t>
            </a:r>
            <a:endParaRPr lang="es-MX" dirty="0">
              <a:solidFill>
                <a:srgbClr val="0070C0"/>
              </a:solidFill>
            </a:endParaRPr>
          </a:p>
        </p:txBody>
      </p:sp>
    </p:spTree>
    <p:extLst>
      <p:ext uri="{BB962C8B-B14F-4D97-AF65-F5344CB8AC3E}">
        <p14:creationId xmlns:p14="http://schemas.microsoft.com/office/powerpoint/2010/main" val="42251291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1770" t="11112" r="32293" b="15926"/>
          <a:stretch/>
        </p:blipFill>
        <p:spPr>
          <a:xfrm>
            <a:off x="1225075" y="152400"/>
            <a:ext cx="3394550" cy="3876675"/>
          </a:xfrm>
          <a:prstGeom prst="rect">
            <a:avLst/>
          </a:prstGeom>
        </p:spPr>
      </p:pic>
      <p:pic>
        <p:nvPicPr>
          <p:cNvPr id="5" name="Imagen 4"/>
          <p:cNvPicPr>
            <a:picLocks noChangeAspect="1"/>
          </p:cNvPicPr>
          <p:nvPr/>
        </p:nvPicPr>
        <p:blipFill rotWithShape="1">
          <a:blip r:embed="rId3"/>
          <a:srcRect l="31771" t="22592" r="32500" b="16666"/>
          <a:stretch/>
        </p:blipFill>
        <p:spPr>
          <a:xfrm>
            <a:off x="1225075" y="3848100"/>
            <a:ext cx="3394550" cy="2903828"/>
          </a:xfrm>
          <a:prstGeom prst="rect">
            <a:avLst/>
          </a:prstGeom>
        </p:spPr>
      </p:pic>
      <p:sp>
        <p:nvSpPr>
          <p:cNvPr id="6" name="CuadroTexto 5"/>
          <p:cNvSpPr txBox="1"/>
          <p:nvPr/>
        </p:nvSpPr>
        <p:spPr>
          <a:xfrm>
            <a:off x="5943599" y="3986212"/>
            <a:ext cx="3438525" cy="2369880"/>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800" b="1" dirty="0" smtClean="0">
                <a:solidFill>
                  <a:schemeClr val="accent2">
                    <a:lumMod val="75000"/>
                  </a:schemeClr>
                </a:solidFill>
                <a:effectLst>
                  <a:outerShdw blurRad="38100" dist="38100" dir="2700000" algn="tl">
                    <a:srgbClr val="000000">
                      <a:alpha val="43137"/>
                    </a:srgbClr>
                  </a:outerShdw>
                </a:effectLst>
              </a:rPr>
              <a:t>BIBLAT</a:t>
            </a:r>
          </a:p>
          <a:p>
            <a:pPr algn="ctr"/>
            <a:r>
              <a:rPr lang="es-MX" altLang="es-MX" sz="2400" dirty="0" smtClean="0"/>
              <a:t>Opción de solicitud en línea del documento dirigida al </a:t>
            </a:r>
          </a:p>
          <a:p>
            <a:pPr algn="ctr"/>
            <a:r>
              <a:rPr lang="es-MX" altLang="es-MX" sz="2400" b="1" dirty="0" smtClean="0"/>
              <a:t>Depto</a:t>
            </a:r>
            <a:r>
              <a:rPr lang="es-MX" altLang="es-MX" sz="2400" b="1" dirty="0"/>
              <a:t>. de Información y Servicios Documentales</a:t>
            </a:r>
            <a:r>
              <a:rPr lang="es-MX" altLang="es-MX" sz="2400" dirty="0"/>
              <a:t> </a:t>
            </a:r>
            <a:r>
              <a:rPr lang="es-MX" sz="2000" dirty="0" smtClean="0">
                <a:solidFill>
                  <a:srgbClr val="0070C0"/>
                </a:solidFill>
              </a:rPr>
              <a:t> </a:t>
            </a:r>
            <a:endParaRPr lang="es-MX" sz="2000" dirty="0">
              <a:solidFill>
                <a:srgbClr val="0070C0"/>
              </a:solidFill>
            </a:endParaRPr>
          </a:p>
        </p:txBody>
      </p:sp>
      <p:sp>
        <p:nvSpPr>
          <p:cNvPr id="9" name="Flecha abajo 8"/>
          <p:cNvSpPr/>
          <p:nvPr/>
        </p:nvSpPr>
        <p:spPr>
          <a:xfrm rot="5400000">
            <a:off x="4953000" y="4680889"/>
            <a:ext cx="571500" cy="1238250"/>
          </a:xfrm>
          <a:prstGeom prst="downArrow">
            <a:avLst/>
          </a:prstGeom>
          <a:solidFill>
            <a:schemeClr val="bg1">
              <a:lumMod val="65000"/>
            </a:schemeClr>
          </a:solidFill>
          <a:ln>
            <a:solidFill>
              <a:schemeClr val="tx1"/>
            </a:solidFill>
          </a:ln>
          <a:effectLst>
            <a:outerShdw blurRad="50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15953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0" y="594895"/>
            <a:ext cx="2967790" cy="1354217"/>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000" dirty="0" smtClean="0">
                <a:solidFill>
                  <a:srgbClr val="0070C0"/>
                </a:solidFill>
              </a:rPr>
              <a:t>Logos </a:t>
            </a:r>
            <a:r>
              <a:rPr lang="es-MX" sz="2400" b="1" dirty="0" smtClean="0">
                <a:solidFill>
                  <a:srgbClr val="FF0000"/>
                </a:solidFill>
                <a:effectLst>
                  <a:outerShdw blurRad="38100" dist="38100" dir="2700000" algn="tl">
                    <a:srgbClr val="000000">
                      <a:alpha val="43137"/>
                    </a:srgbClr>
                  </a:outerShdw>
                </a:effectLst>
              </a:rPr>
              <a:t>CLASE</a:t>
            </a:r>
            <a:r>
              <a:rPr lang="es-MX" sz="2000" dirty="0" smtClean="0">
                <a:solidFill>
                  <a:srgbClr val="0070C0"/>
                </a:solidFill>
              </a:rPr>
              <a:t> y </a:t>
            </a:r>
            <a:r>
              <a:rPr lang="es-MX" sz="2400" b="1" dirty="0" smtClean="0">
                <a:solidFill>
                  <a:schemeClr val="accent2">
                    <a:lumMod val="75000"/>
                  </a:schemeClr>
                </a:solidFill>
                <a:effectLst>
                  <a:outerShdw blurRad="38100" dist="38100" dir="2700000" algn="tl">
                    <a:srgbClr val="000000">
                      <a:alpha val="43137"/>
                    </a:srgbClr>
                  </a:outerShdw>
                </a:effectLst>
              </a:rPr>
              <a:t>BIBLAT</a:t>
            </a:r>
          </a:p>
          <a:p>
            <a:pPr algn="ctr"/>
            <a:r>
              <a:rPr lang="es-MX" sz="2000" dirty="0" smtClean="0">
                <a:solidFill>
                  <a:srgbClr val="0070C0"/>
                </a:solidFill>
              </a:rPr>
              <a:t>en páginas Web de las revistas</a:t>
            </a:r>
          </a:p>
          <a:p>
            <a:pPr algn="ctr"/>
            <a:r>
              <a:rPr lang="es-MX" dirty="0" smtClean="0">
                <a:solidFill>
                  <a:srgbClr val="0070C0"/>
                </a:solidFill>
              </a:rPr>
              <a:t> </a:t>
            </a:r>
            <a:endParaRPr lang="es-MX" dirty="0">
              <a:solidFill>
                <a:srgbClr val="0070C0"/>
              </a:solidFill>
            </a:endParaRPr>
          </a:p>
        </p:txBody>
      </p:sp>
      <p:grpSp>
        <p:nvGrpSpPr>
          <p:cNvPr id="8" name="Grupo 7"/>
          <p:cNvGrpSpPr/>
          <p:nvPr/>
        </p:nvGrpSpPr>
        <p:grpSpPr>
          <a:xfrm>
            <a:off x="3080085" y="0"/>
            <a:ext cx="4940968" cy="6863208"/>
            <a:chOff x="3080085" y="0"/>
            <a:chExt cx="4940968" cy="6863208"/>
          </a:xfrm>
        </p:grpSpPr>
        <p:pic>
          <p:nvPicPr>
            <p:cNvPr id="4" name="Imagen 3"/>
            <p:cNvPicPr>
              <a:picLocks noChangeAspect="1"/>
            </p:cNvPicPr>
            <p:nvPr/>
          </p:nvPicPr>
          <p:blipFill rotWithShape="1">
            <a:blip r:embed="rId2"/>
            <a:srcRect l="28245" t="7934" r="39737" b="13002"/>
            <a:stretch/>
          </p:blipFill>
          <p:spPr>
            <a:xfrm>
              <a:off x="3080085" y="0"/>
              <a:ext cx="4940968" cy="6863208"/>
            </a:xfrm>
            <a:prstGeom prst="rect">
              <a:avLst/>
            </a:prstGeom>
          </p:spPr>
        </p:pic>
        <p:sp>
          <p:nvSpPr>
            <p:cNvPr id="7" name="CuadroTexto 6"/>
            <p:cNvSpPr txBox="1"/>
            <p:nvPr/>
          </p:nvSpPr>
          <p:spPr>
            <a:xfrm>
              <a:off x="4355431" y="6581001"/>
              <a:ext cx="3505199" cy="276999"/>
            </a:xfrm>
            <a:prstGeom prst="rect">
              <a:avLst/>
            </a:prstGeom>
            <a:solidFill>
              <a:srgbClr val="FFC000"/>
            </a:solidFill>
          </p:spPr>
          <p:txBody>
            <a:bodyPr wrap="square" rtlCol="0">
              <a:spAutoFit/>
            </a:bodyPr>
            <a:lstStyle/>
            <a:p>
              <a:r>
                <a:rPr lang="es-MX" sz="1200" dirty="0">
                  <a:hlinkClick r:id="rId3"/>
                </a:rPr>
                <a:t>http://</a:t>
              </a:r>
              <a:r>
                <a:rPr lang="es-MX" sz="1200" dirty="0" smtClean="0">
                  <a:hlinkClick r:id="rId3"/>
                </a:rPr>
                <a:t>lacolmena.uaemex.mx/index.php/lacolmena</a:t>
              </a:r>
              <a:endParaRPr lang="es-MX" sz="1200" dirty="0"/>
            </a:p>
          </p:txBody>
        </p:sp>
      </p:grpSp>
      <p:sp>
        <p:nvSpPr>
          <p:cNvPr id="18" name="Elipse 17"/>
          <p:cNvSpPr/>
          <p:nvPr/>
        </p:nvSpPr>
        <p:spPr>
          <a:xfrm>
            <a:off x="3080086" y="4151533"/>
            <a:ext cx="1275346" cy="673131"/>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 name="Imagen 1"/>
          <p:cNvPicPr>
            <a:picLocks noChangeAspect="1"/>
          </p:cNvPicPr>
          <p:nvPr/>
        </p:nvPicPr>
        <p:blipFill>
          <a:blip r:embed="rId4"/>
          <a:stretch>
            <a:fillRect/>
          </a:stretch>
        </p:blipFill>
        <p:spPr>
          <a:xfrm>
            <a:off x="3018767" y="-63570"/>
            <a:ext cx="7285351" cy="6990347"/>
          </a:xfrm>
          <a:prstGeom prst="rect">
            <a:avLst/>
          </a:prstGeom>
        </p:spPr>
      </p:pic>
      <p:sp>
        <p:nvSpPr>
          <p:cNvPr id="20" name="Elipse 19"/>
          <p:cNvSpPr/>
          <p:nvPr/>
        </p:nvSpPr>
        <p:spPr>
          <a:xfrm>
            <a:off x="8494295" y="2574759"/>
            <a:ext cx="1515979" cy="998620"/>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p:cNvPicPr>
            <a:picLocks noChangeAspect="1"/>
          </p:cNvPicPr>
          <p:nvPr/>
        </p:nvPicPr>
        <p:blipFill>
          <a:blip r:embed="rId5"/>
          <a:stretch>
            <a:fillRect/>
          </a:stretch>
        </p:blipFill>
        <p:spPr>
          <a:xfrm>
            <a:off x="3018767" y="-594"/>
            <a:ext cx="8943607" cy="6858594"/>
          </a:xfrm>
          <a:prstGeom prst="rect">
            <a:avLst/>
          </a:prstGeom>
        </p:spPr>
      </p:pic>
      <p:sp>
        <p:nvSpPr>
          <p:cNvPr id="26" name="Elipse 25"/>
          <p:cNvSpPr/>
          <p:nvPr/>
        </p:nvSpPr>
        <p:spPr>
          <a:xfrm>
            <a:off x="3332747" y="5377844"/>
            <a:ext cx="1407696" cy="698103"/>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7" name="Grupo 26"/>
          <p:cNvGrpSpPr/>
          <p:nvPr/>
        </p:nvGrpSpPr>
        <p:grpSpPr>
          <a:xfrm>
            <a:off x="2967790" y="-1"/>
            <a:ext cx="9229537" cy="6848515"/>
            <a:chOff x="2962463" y="-10415"/>
            <a:chExt cx="9229537" cy="6863208"/>
          </a:xfrm>
        </p:grpSpPr>
        <p:pic>
          <p:nvPicPr>
            <p:cNvPr id="28" name="Imagen 27"/>
            <p:cNvPicPr>
              <a:picLocks noChangeAspect="1"/>
            </p:cNvPicPr>
            <p:nvPr/>
          </p:nvPicPr>
          <p:blipFill rotWithShape="1">
            <a:blip r:embed="rId6"/>
            <a:srcRect t="7622" r="37544" b="7544"/>
            <a:stretch/>
          </p:blipFill>
          <p:spPr>
            <a:xfrm>
              <a:off x="2962463" y="1"/>
              <a:ext cx="9229537" cy="6852792"/>
            </a:xfrm>
            <a:prstGeom prst="rect">
              <a:avLst/>
            </a:prstGeom>
          </p:spPr>
        </p:pic>
        <p:sp>
          <p:nvSpPr>
            <p:cNvPr id="29" name="CuadroTexto 28"/>
            <p:cNvSpPr txBox="1"/>
            <p:nvPr/>
          </p:nvSpPr>
          <p:spPr>
            <a:xfrm>
              <a:off x="7577231" y="-10415"/>
              <a:ext cx="4195010" cy="369332"/>
            </a:xfrm>
            <a:prstGeom prst="rect">
              <a:avLst/>
            </a:prstGeom>
            <a:solidFill>
              <a:schemeClr val="accent4"/>
            </a:solidFill>
          </p:spPr>
          <p:txBody>
            <a:bodyPr wrap="square" rtlCol="0">
              <a:spAutoFit/>
            </a:bodyPr>
            <a:lstStyle/>
            <a:p>
              <a:r>
                <a:rPr lang="es-MX" dirty="0">
                  <a:hlinkClick r:id="rId7"/>
                </a:rPr>
                <a:t>http://</a:t>
              </a:r>
              <a:r>
                <a:rPr lang="es-MX" dirty="0" smtClean="0">
                  <a:hlinkClick r:id="rId7"/>
                </a:rPr>
                <a:t>revistas.bnjm.cu/index.php/anales</a:t>
              </a:r>
              <a:endParaRPr lang="es-MX" dirty="0"/>
            </a:p>
          </p:txBody>
        </p:sp>
      </p:grpSp>
      <p:sp>
        <p:nvSpPr>
          <p:cNvPr id="30" name="Elipse 29"/>
          <p:cNvSpPr/>
          <p:nvPr/>
        </p:nvSpPr>
        <p:spPr>
          <a:xfrm>
            <a:off x="9464758" y="5973840"/>
            <a:ext cx="1780674" cy="913806"/>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CuadroTexto 14"/>
          <p:cNvSpPr txBox="1"/>
          <p:nvPr/>
        </p:nvSpPr>
        <p:spPr>
          <a:xfrm>
            <a:off x="61422" y="2533614"/>
            <a:ext cx="2967790" cy="2031325"/>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000" dirty="0" smtClean="0">
                <a:solidFill>
                  <a:srgbClr val="0070C0"/>
                </a:solidFill>
              </a:rPr>
              <a:t>Cada vez más revistas indizadas en </a:t>
            </a:r>
            <a:r>
              <a:rPr lang="es-MX" sz="2400" b="1" dirty="0" smtClean="0">
                <a:solidFill>
                  <a:srgbClr val="FF0000"/>
                </a:solidFill>
                <a:effectLst>
                  <a:outerShdw blurRad="38100" dist="38100" dir="2700000" algn="tl">
                    <a:srgbClr val="000000">
                      <a:alpha val="43137"/>
                    </a:srgbClr>
                  </a:outerShdw>
                </a:effectLst>
              </a:rPr>
              <a:t>CLASE</a:t>
            </a:r>
            <a:r>
              <a:rPr lang="es-MX" sz="2000" dirty="0" smtClean="0">
                <a:solidFill>
                  <a:srgbClr val="0070C0"/>
                </a:solidFill>
              </a:rPr>
              <a:t> </a:t>
            </a:r>
            <a:r>
              <a:rPr lang="es-MX" sz="2000" dirty="0" smtClean="0">
                <a:solidFill>
                  <a:srgbClr val="0070C0"/>
                </a:solidFill>
              </a:rPr>
              <a:t>y </a:t>
            </a:r>
            <a:r>
              <a:rPr lang="es-MX" sz="2400" b="1" dirty="0" smtClean="0">
                <a:solidFill>
                  <a:schemeClr val="accent2">
                    <a:lumMod val="75000"/>
                  </a:schemeClr>
                </a:solidFill>
                <a:effectLst>
                  <a:outerShdw blurRad="38100" dist="38100" dir="2700000" algn="tl">
                    <a:srgbClr val="000000">
                      <a:alpha val="43137"/>
                    </a:srgbClr>
                  </a:outerShdw>
                </a:effectLst>
              </a:rPr>
              <a:t>BIBLAT</a:t>
            </a:r>
          </a:p>
          <a:p>
            <a:pPr algn="ctr"/>
            <a:r>
              <a:rPr lang="es-MX" sz="2000" dirty="0" smtClean="0">
                <a:solidFill>
                  <a:srgbClr val="0070C0"/>
                </a:solidFill>
              </a:rPr>
              <a:t>colocan los logos y enlaces a manera de crédito</a:t>
            </a:r>
            <a:endParaRPr lang="es-MX" sz="2000" dirty="0" smtClean="0">
              <a:solidFill>
                <a:srgbClr val="0070C0"/>
              </a:solidFill>
            </a:endParaRPr>
          </a:p>
          <a:p>
            <a:pPr algn="ctr"/>
            <a:r>
              <a:rPr lang="es-MX" dirty="0" smtClean="0">
                <a:solidFill>
                  <a:srgbClr val="0070C0"/>
                </a:solidFill>
              </a:rPr>
              <a:t> </a:t>
            </a:r>
            <a:endParaRPr lang="es-MX" dirty="0">
              <a:solidFill>
                <a:srgbClr val="0070C0"/>
              </a:solidFill>
            </a:endParaRPr>
          </a:p>
        </p:txBody>
      </p:sp>
    </p:spTree>
    <p:extLst>
      <p:ext uri="{BB962C8B-B14F-4D97-AF65-F5344CB8AC3E}">
        <p14:creationId xmlns:p14="http://schemas.microsoft.com/office/powerpoint/2010/main" val="10203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6" grpId="0" animBg="1"/>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0" y="594895"/>
            <a:ext cx="2967790" cy="1723549"/>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000" dirty="0" smtClean="0">
                <a:solidFill>
                  <a:srgbClr val="0070C0"/>
                </a:solidFill>
              </a:rPr>
              <a:t>Logos </a:t>
            </a:r>
            <a:r>
              <a:rPr lang="es-MX" sz="2400" b="1" dirty="0" smtClean="0">
                <a:solidFill>
                  <a:schemeClr val="accent6">
                    <a:lumMod val="75000"/>
                  </a:schemeClr>
                </a:solidFill>
                <a:effectLst>
                  <a:outerShdw blurRad="38100" dist="38100" dir="2700000" algn="tl">
                    <a:srgbClr val="000000">
                      <a:alpha val="43137"/>
                    </a:srgbClr>
                  </a:outerShdw>
                </a:effectLst>
              </a:rPr>
              <a:t>PERIÓDICA</a:t>
            </a:r>
            <a:r>
              <a:rPr lang="es-MX" sz="2000" dirty="0" smtClean="0">
                <a:solidFill>
                  <a:srgbClr val="0070C0"/>
                </a:solidFill>
              </a:rPr>
              <a:t> y </a:t>
            </a:r>
            <a:r>
              <a:rPr lang="es-MX" sz="2400" b="1" dirty="0" smtClean="0">
                <a:solidFill>
                  <a:schemeClr val="accent2">
                    <a:lumMod val="75000"/>
                  </a:schemeClr>
                </a:solidFill>
                <a:effectLst>
                  <a:outerShdw blurRad="38100" dist="38100" dir="2700000" algn="tl">
                    <a:srgbClr val="000000">
                      <a:alpha val="43137"/>
                    </a:srgbClr>
                  </a:outerShdw>
                </a:effectLst>
              </a:rPr>
              <a:t>BIBLAT</a:t>
            </a:r>
          </a:p>
          <a:p>
            <a:pPr algn="ctr"/>
            <a:r>
              <a:rPr lang="es-MX" sz="2000" dirty="0" smtClean="0">
                <a:solidFill>
                  <a:srgbClr val="0070C0"/>
                </a:solidFill>
              </a:rPr>
              <a:t>en páginas Web de las revistas</a:t>
            </a:r>
          </a:p>
          <a:p>
            <a:pPr algn="ctr"/>
            <a:r>
              <a:rPr lang="es-MX" dirty="0" smtClean="0">
                <a:solidFill>
                  <a:srgbClr val="0070C0"/>
                </a:solidFill>
              </a:rPr>
              <a:t> </a:t>
            </a:r>
            <a:endParaRPr lang="es-MX" dirty="0">
              <a:solidFill>
                <a:srgbClr val="0070C0"/>
              </a:solidFill>
            </a:endParaRPr>
          </a:p>
        </p:txBody>
      </p:sp>
      <p:grpSp>
        <p:nvGrpSpPr>
          <p:cNvPr id="8" name="Grupo 7"/>
          <p:cNvGrpSpPr/>
          <p:nvPr/>
        </p:nvGrpSpPr>
        <p:grpSpPr>
          <a:xfrm>
            <a:off x="3117999" y="-382"/>
            <a:ext cx="9135979" cy="6858000"/>
            <a:chOff x="3096127" y="0"/>
            <a:chExt cx="9135979" cy="6858000"/>
          </a:xfrm>
        </p:grpSpPr>
        <p:pic>
          <p:nvPicPr>
            <p:cNvPr id="4" name="Imagen 3"/>
            <p:cNvPicPr>
              <a:picLocks noChangeAspect="1"/>
            </p:cNvPicPr>
            <p:nvPr/>
          </p:nvPicPr>
          <p:blipFill rotWithShape="1">
            <a:blip r:embed="rId2"/>
            <a:srcRect l="12807" t="8401" r="13596" b="55731"/>
            <a:stretch/>
          </p:blipFill>
          <p:spPr>
            <a:xfrm>
              <a:off x="3096127" y="0"/>
              <a:ext cx="9095873" cy="2493505"/>
            </a:xfrm>
            <a:prstGeom prst="rect">
              <a:avLst/>
            </a:prstGeom>
          </p:spPr>
        </p:pic>
        <p:pic>
          <p:nvPicPr>
            <p:cNvPr id="5" name="Imagen 4"/>
            <p:cNvPicPr>
              <a:picLocks noChangeAspect="1"/>
            </p:cNvPicPr>
            <p:nvPr/>
          </p:nvPicPr>
          <p:blipFill rotWithShape="1">
            <a:blip r:embed="rId3"/>
            <a:srcRect l="32193" t="34288" r="21228" b="22827"/>
            <a:stretch/>
          </p:blipFill>
          <p:spPr>
            <a:xfrm>
              <a:off x="3096127" y="2446421"/>
              <a:ext cx="8807115" cy="4411579"/>
            </a:xfrm>
            <a:prstGeom prst="rect">
              <a:avLst/>
            </a:prstGeom>
          </p:spPr>
        </p:pic>
        <p:sp>
          <p:nvSpPr>
            <p:cNvPr id="7" name="CuadroTexto 6"/>
            <p:cNvSpPr txBox="1"/>
            <p:nvPr/>
          </p:nvSpPr>
          <p:spPr>
            <a:xfrm>
              <a:off x="7644064" y="225563"/>
              <a:ext cx="4588042" cy="369332"/>
            </a:xfrm>
            <a:prstGeom prst="rect">
              <a:avLst/>
            </a:prstGeom>
            <a:solidFill>
              <a:schemeClr val="accent4"/>
            </a:solidFill>
          </p:spPr>
          <p:txBody>
            <a:bodyPr wrap="square" rtlCol="0">
              <a:spAutoFit/>
            </a:bodyPr>
            <a:lstStyle/>
            <a:p>
              <a:r>
                <a:rPr lang="es-MX" dirty="0">
                  <a:hlinkClick r:id="rId4"/>
                </a:rPr>
                <a:t>http://</a:t>
              </a:r>
              <a:r>
                <a:rPr lang="es-MX" dirty="0" smtClean="0">
                  <a:hlinkClick r:id="rId4"/>
                </a:rPr>
                <a:t>cagricola.uclv.edu.cu/index.php/es</a:t>
              </a:r>
              <a:endParaRPr lang="es-MX" dirty="0"/>
            </a:p>
          </p:txBody>
        </p:sp>
      </p:grpSp>
      <p:sp>
        <p:nvSpPr>
          <p:cNvPr id="2" name="Elipse 1"/>
          <p:cNvSpPr/>
          <p:nvPr/>
        </p:nvSpPr>
        <p:spPr>
          <a:xfrm>
            <a:off x="5402510" y="3976382"/>
            <a:ext cx="2139193" cy="1417739"/>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Elipse 36"/>
          <p:cNvSpPr/>
          <p:nvPr/>
        </p:nvSpPr>
        <p:spPr>
          <a:xfrm>
            <a:off x="8181737" y="3040934"/>
            <a:ext cx="1796887" cy="1057359"/>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8" name="Grupo 37"/>
          <p:cNvGrpSpPr/>
          <p:nvPr/>
        </p:nvGrpSpPr>
        <p:grpSpPr>
          <a:xfrm>
            <a:off x="3117999" y="-382"/>
            <a:ext cx="9135979" cy="6853860"/>
            <a:chOff x="3053358" y="0"/>
            <a:chExt cx="8881969" cy="6978316"/>
          </a:xfrm>
        </p:grpSpPr>
        <p:pic>
          <p:nvPicPr>
            <p:cNvPr id="39" name="Imagen 38"/>
            <p:cNvPicPr>
              <a:picLocks noChangeAspect="1"/>
            </p:cNvPicPr>
            <p:nvPr/>
          </p:nvPicPr>
          <p:blipFill rotWithShape="1">
            <a:blip r:embed="rId5"/>
            <a:srcRect l="25000" t="10585" r="26316" b="10195"/>
            <a:stretch/>
          </p:blipFill>
          <p:spPr>
            <a:xfrm>
              <a:off x="3053358" y="0"/>
              <a:ext cx="8881969" cy="6978316"/>
            </a:xfrm>
            <a:prstGeom prst="rect">
              <a:avLst/>
            </a:prstGeom>
          </p:spPr>
        </p:pic>
        <p:sp>
          <p:nvSpPr>
            <p:cNvPr id="40" name="CuadroTexto 39"/>
            <p:cNvSpPr txBox="1"/>
            <p:nvPr/>
          </p:nvSpPr>
          <p:spPr>
            <a:xfrm>
              <a:off x="8271045" y="2487015"/>
              <a:ext cx="3334079" cy="383306"/>
            </a:xfrm>
            <a:prstGeom prst="rect">
              <a:avLst/>
            </a:prstGeom>
            <a:solidFill>
              <a:schemeClr val="accent4"/>
            </a:solidFill>
          </p:spPr>
          <p:txBody>
            <a:bodyPr wrap="square" rtlCol="0">
              <a:spAutoFit/>
            </a:bodyPr>
            <a:lstStyle/>
            <a:p>
              <a:r>
                <a:rPr lang="es-MX" dirty="0">
                  <a:hlinkClick r:id="rId6"/>
                </a:rPr>
                <a:t>http://</a:t>
              </a:r>
              <a:r>
                <a:rPr lang="es-MX" dirty="0" smtClean="0">
                  <a:hlinkClick r:id="rId6"/>
                </a:rPr>
                <a:t>revista.ecogestaobrasil.net</a:t>
              </a:r>
              <a:endParaRPr lang="es-MX" dirty="0"/>
            </a:p>
          </p:txBody>
        </p:sp>
      </p:grpSp>
      <p:pic>
        <p:nvPicPr>
          <p:cNvPr id="3" name="Imagen 2"/>
          <p:cNvPicPr>
            <a:picLocks noChangeAspect="1"/>
          </p:cNvPicPr>
          <p:nvPr/>
        </p:nvPicPr>
        <p:blipFill>
          <a:blip r:embed="rId7"/>
          <a:stretch>
            <a:fillRect/>
          </a:stretch>
        </p:blipFill>
        <p:spPr>
          <a:xfrm>
            <a:off x="3219271" y="4519354"/>
            <a:ext cx="8705843" cy="2341067"/>
          </a:xfrm>
          <a:prstGeom prst="rect">
            <a:avLst/>
          </a:prstGeom>
        </p:spPr>
      </p:pic>
      <p:sp>
        <p:nvSpPr>
          <p:cNvPr id="41" name="Elipse 40"/>
          <p:cNvSpPr/>
          <p:nvPr/>
        </p:nvSpPr>
        <p:spPr>
          <a:xfrm>
            <a:off x="3324709" y="4973749"/>
            <a:ext cx="1957154" cy="1104487"/>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Elipse 41"/>
          <p:cNvSpPr/>
          <p:nvPr/>
        </p:nvSpPr>
        <p:spPr>
          <a:xfrm>
            <a:off x="4675219" y="5617442"/>
            <a:ext cx="1796887" cy="1057359"/>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p:cNvPicPr>
            <a:picLocks noChangeAspect="1"/>
          </p:cNvPicPr>
          <p:nvPr/>
        </p:nvPicPr>
        <p:blipFill>
          <a:blip r:embed="rId8"/>
          <a:stretch>
            <a:fillRect/>
          </a:stretch>
        </p:blipFill>
        <p:spPr>
          <a:xfrm>
            <a:off x="3118000" y="-10125"/>
            <a:ext cx="9135978" cy="6834208"/>
          </a:xfrm>
          <a:prstGeom prst="rect">
            <a:avLst/>
          </a:prstGeom>
        </p:spPr>
      </p:pic>
      <p:sp>
        <p:nvSpPr>
          <p:cNvPr id="43" name="Elipse 42"/>
          <p:cNvSpPr/>
          <p:nvPr/>
        </p:nvSpPr>
        <p:spPr>
          <a:xfrm>
            <a:off x="9894380" y="2914184"/>
            <a:ext cx="2139193" cy="767479"/>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 name="Imagen 10"/>
          <p:cNvPicPr>
            <a:picLocks noChangeAspect="1"/>
          </p:cNvPicPr>
          <p:nvPr/>
        </p:nvPicPr>
        <p:blipFill>
          <a:blip r:embed="rId9"/>
          <a:stretch>
            <a:fillRect/>
          </a:stretch>
        </p:blipFill>
        <p:spPr>
          <a:xfrm>
            <a:off x="3143716" y="-39521"/>
            <a:ext cx="9048284" cy="6863603"/>
          </a:xfrm>
          <a:prstGeom prst="rect">
            <a:avLst/>
          </a:prstGeom>
        </p:spPr>
      </p:pic>
      <p:sp>
        <p:nvSpPr>
          <p:cNvPr id="45" name="Elipse 44"/>
          <p:cNvSpPr/>
          <p:nvPr/>
        </p:nvSpPr>
        <p:spPr>
          <a:xfrm>
            <a:off x="6940987" y="172696"/>
            <a:ext cx="2139193" cy="1417739"/>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7" name="Imagen 46"/>
          <p:cNvPicPr>
            <a:picLocks noChangeAspect="1"/>
          </p:cNvPicPr>
          <p:nvPr/>
        </p:nvPicPr>
        <p:blipFill rotWithShape="1">
          <a:blip r:embed="rId10"/>
          <a:srcRect l="20088" t="8557" r="20351" b="31716"/>
          <a:stretch/>
        </p:blipFill>
        <p:spPr>
          <a:xfrm>
            <a:off x="3096127" y="-17470"/>
            <a:ext cx="9095873" cy="5085868"/>
          </a:xfrm>
          <a:prstGeom prst="rect">
            <a:avLst/>
          </a:prstGeom>
        </p:spPr>
      </p:pic>
      <p:pic>
        <p:nvPicPr>
          <p:cNvPr id="48" name="Imagen 47"/>
          <p:cNvPicPr>
            <a:picLocks noChangeAspect="1"/>
          </p:cNvPicPr>
          <p:nvPr/>
        </p:nvPicPr>
        <p:blipFill rotWithShape="1">
          <a:blip r:embed="rId11"/>
          <a:srcRect l="37193" t="33821" r="27017" b="49493"/>
          <a:stretch/>
        </p:blipFill>
        <p:spPr>
          <a:xfrm>
            <a:off x="4248966" y="5085486"/>
            <a:ext cx="6545180" cy="1716505"/>
          </a:xfrm>
          <a:prstGeom prst="rect">
            <a:avLst/>
          </a:prstGeom>
          <a:effectLst>
            <a:outerShdw blurRad="50800" dist="228600" dir="2700000" algn="tl" rotWithShape="0">
              <a:prstClr val="black">
                <a:alpha val="40000"/>
              </a:prstClr>
            </a:outerShdw>
          </a:effectLst>
        </p:spPr>
      </p:pic>
      <p:sp>
        <p:nvSpPr>
          <p:cNvPr id="50" name="Elipse 49"/>
          <p:cNvSpPr/>
          <p:nvPr/>
        </p:nvSpPr>
        <p:spPr>
          <a:xfrm>
            <a:off x="9317276" y="5106506"/>
            <a:ext cx="1796887" cy="1057359"/>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1" name="Grupo 50"/>
          <p:cNvGrpSpPr/>
          <p:nvPr/>
        </p:nvGrpSpPr>
        <p:grpSpPr>
          <a:xfrm>
            <a:off x="3112409" y="44148"/>
            <a:ext cx="9101463" cy="6841553"/>
            <a:chOff x="3007896" y="-84285"/>
            <a:chExt cx="9101463" cy="5747147"/>
          </a:xfrm>
        </p:grpSpPr>
        <p:pic>
          <p:nvPicPr>
            <p:cNvPr id="52" name="Imagen 51"/>
            <p:cNvPicPr>
              <a:picLocks noChangeAspect="1"/>
            </p:cNvPicPr>
            <p:nvPr/>
          </p:nvPicPr>
          <p:blipFill rotWithShape="1">
            <a:blip r:embed="rId12"/>
            <a:srcRect l="9474" t="7622" r="12718" b="30000"/>
            <a:stretch/>
          </p:blipFill>
          <p:spPr>
            <a:xfrm>
              <a:off x="3007896" y="-84285"/>
              <a:ext cx="9101463" cy="5747147"/>
            </a:xfrm>
            <a:prstGeom prst="rect">
              <a:avLst/>
            </a:prstGeom>
          </p:spPr>
        </p:pic>
        <p:sp>
          <p:nvSpPr>
            <p:cNvPr id="53" name="CuadroTexto 52"/>
            <p:cNvSpPr txBox="1"/>
            <p:nvPr/>
          </p:nvSpPr>
          <p:spPr>
            <a:xfrm>
              <a:off x="6849229" y="1241838"/>
              <a:ext cx="4388010" cy="276999"/>
            </a:xfrm>
            <a:prstGeom prst="rect">
              <a:avLst/>
            </a:prstGeom>
            <a:solidFill>
              <a:schemeClr val="accent4"/>
            </a:solidFill>
          </p:spPr>
          <p:txBody>
            <a:bodyPr wrap="square" rtlCol="0">
              <a:spAutoFit/>
            </a:bodyPr>
            <a:lstStyle/>
            <a:p>
              <a:r>
                <a:rPr lang="es-MX" sz="1200" dirty="0">
                  <a:hlinkClick r:id="rId13"/>
                </a:rPr>
                <a:t>http://</a:t>
              </a:r>
              <a:r>
                <a:rPr lang="es-MX" sz="1200" dirty="0" smtClean="0">
                  <a:hlinkClick r:id="rId13"/>
                </a:rPr>
                <a:t>ojs.tdea.edu.co/index.php/cuadernoactiva/article/view/35</a:t>
              </a:r>
              <a:endParaRPr lang="es-MX" sz="1200" dirty="0"/>
            </a:p>
          </p:txBody>
        </p:sp>
      </p:grpSp>
      <p:sp>
        <p:nvSpPr>
          <p:cNvPr id="54" name="Elipse 53"/>
          <p:cNvSpPr/>
          <p:nvPr/>
        </p:nvSpPr>
        <p:spPr>
          <a:xfrm>
            <a:off x="10466145" y="2599610"/>
            <a:ext cx="2139193" cy="1417739"/>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5" name="Elipse 54"/>
          <p:cNvSpPr/>
          <p:nvPr/>
        </p:nvSpPr>
        <p:spPr>
          <a:xfrm>
            <a:off x="10480154" y="4666513"/>
            <a:ext cx="2139193" cy="1417739"/>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8" name="Grupo 57"/>
          <p:cNvGrpSpPr/>
          <p:nvPr/>
        </p:nvGrpSpPr>
        <p:grpSpPr>
          <a:xfrm>
            <a:off x="2967791" y="50344"/>
            <a:ext cx="9224210" cy="6789849"/>
            <a:chOff x="2967791" y="50344"/>
            <a:chExt cx="9224210" cy="6789849"/>
          </a:xfrm>
        </p:grpSpPr>
        <p:pic>
          <p:nvPicPr>
            <p:cNvPr id="56" name="Imagen 55"/>
            <p:cNvPicPr>
              <a:picLocks noChangeAspect="1"/>
            </p:cNvPicPr>
            <p:nvPr/>
          </p:nvPicPr>
          <p:blipFill rotWithShape="1">
            <a:blip r:embed="rId14"/>
            <a:srcRect l="26491" t="8245" r="27281" b="8324"/>
            <a:stretch/>
          </p:blipFill>
          <p:spPr>
            <a:xfrm>
              <a:off x="2967791" y="50344"/>
              <a:ext cx="9224210" cy="6789849"/>
            </a:xfrm>
            <a:prstGeom prst="rect">
              <a:avLst/>
            </a:prstGeom>
          </p:spPr>
        </p:pic>
        <p:sp>
          <p:nvSpPr>
            <p:cNvPr id="57" name="CuadroTexto 56"/>
            <p:cNvSpPr txBox="1"/>
            <p:nvPr/>
          </p:nvSpPr>
          <p:spPr>
            <a:xfrm>
              <a:off x="5925107" y="102070"/>
              <a:ext cx="4170949" cy="307777"/>
            </a:xfrm>
            <a:prstGeom prst="rect">
              <a:avLst/>
            </a:prstGeom>
            <a:solidFill>
              <a:srgbClr val="FFC000"/>
            </a:solidFill>
          </p:spPr>
          <p:txBody>
            <a:bodyPr wrap="square" rtlCol="0">
              <a:spAutoFit/>
            </a:bodyPr>
            <a:lstStyle/>
            <a:p>
              <a:r>
                <a:rPr lang="es-MX" sz="1400" dirty="0">
                  <a:hlinkClick r:id="rId15"/>
                </a:rPr>
                <a:t>http://</a:t>
              </a:r>
              <a:r>
                <a:rPr lang="es-MX" sz="1400" dirty="0" smtClean="0">
                  <a:hlinkClick r:id="rId15"/>
                </a:rPr>
                <a:t>revistas.udistrital.edu.co/ojs/index.php/colfor</a:t>
              </a:r>
              <a:endParaRPr lang="es-MX" sz="1400" dirty="0"/>
            </a:p>
          </p:txBody>
        </p:sp>
      </p:grpSp>
      <p:pic>
        <p:nvPicPr>
          <p:cNvPr id="59" name="Imagen 58"/>
          <p:cNvPicPr>
            <a:picLocks noChangeAspect="1"/>
          </p:cNvPicPr>
          <p:nvPr/>
        </p:nvPicPr>
        <p:blipFill rotWithShape="1">
          <a:blip r:embed="rId16"/>
          <a:srcRect l="32017" t="7310" r="44912" b="15497"/>
          <a:stretch/>
        </p:blipFill>
        <p:spPr>
          <a:xfrm>
            <a:off x="8432672" y="464863"/>
            <a:ext cx="3714243" cy="6365861"/>
          </a:xfrm>
          <a:prstGeom prst="rect">
            <a:avLst/>
          </a:prstGeom>
        </p:spPr>
      </p:pic>
      <p:sp>
        <p:nvSpPr>
          <p:cNvPr id="60" name="Elipse 59"/>
          <p:cNvSpPr/>
          <p:nvPr/>
        </p:nvSpPr>
        <p:spPr>
          <a:xfrm>
            <a:off x="10390901" y="4368959"/>
            <a:ext cx="1739554" cy="985888"/>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1" name="Imagen 60"/>
          <p:cNvPicPr>
            <a:picLocks noChangeAspect="1"/>
          </p:cNvPicPr>
          <p:nvPr/>
        </p:nvPicPr>
        <p:blipFill rotWithShape="1">
          <a:blip r:embed="rId17"/>
          <a:srcRect l="4649" t="7154" r="14212" b="30623"/>
          <a:stretch/>
        </p:blipFill>
        <p:spPr>
          <a:xfrm>
            <a:off x="2955989" y="-39522"/>
            <a:ext cx="9135979" cy="3908644"/>
          </a:xfrm>
          <a:prstGeom prst="rect">
            <a:avLst/>
          </a:prstGeom>
        </p:spPr>
      </p:pic>
      <p:sp>
        <p:nvSpPr>
          <p:cNvPr id="63" name="CuadroTexto 62"/>
          <p:cNvSpPr txBox="1"/>
          <p:nvPr/>
        </p:nvSpPr>
        <p:spPr>
          <a:xfrm>
            <a:off x="6058075" y="1442461"/>
            <a:ext cx="5589434" cy="369332"/>
          </a:xfrm>
          <a:prstGeom prst="rect">
            <a:avLst/>
          </a:prstGeom>
          <a:solidFill>
            <a:srgbClr val="FFC000"/>
          </a:solidFill>
        </p:spPr>
        <p:txBody>
          <a:bodyPr wrap="square" rtlCol="0">
            <a:spAutoFit/>
          </a:bodyPr>
          <a:lstStyle/>
          <a:p>
            <a:r>
              <a:rPr lang="es-MX" dirty="0">
                <a:hlinkClick r:id="rId18"/>
              </a:rPr>
              <a:t>https://</a:t>
            </a:r>
            <a:r>
              <a:rPr lang="es-MX" dirty="0" smtClean="0">
                <a:hlinkClick r:id="rId18"/>
              </a:rPr>
              <a:t>sites.google.com/site/revmedicocientificaluzyvida</a:t>
            </a:r>
            <a:endParaRPr lang="es-MX" dirty="0"/>
          </a:p>
        </p:txBody>
      </p:sp>
      <p:pic>
        <p:nvPicPr>
          <p:cNvPr id="64" name="Imagen 63"/>
          <p:cNvPicPr>
            <a:picLocks noChangeAspect="1"/>
          </p:cNvPicPr>
          <p:nvPr/>
        </p:nvPicPr>
        <p:blipFill>
          <a:blip r:embed="rId19"/>
          <a:stretch>
            <a:fillRect/>
          </a:stretch>
        </p:blipFill>
        <p:spPr>
          <a:xfrm>
            <a:off x="4429498" y="6538"/>
            <a:ext cx="7576099" cy="6870787"/>
          </a:xfrm>
          <a:prstGeom prst="rect">
            <a:avLst/>
          </a:prstGeom>
        </p:spPr>
      </p:pic>
      <p:sp>
        <p:nvSpPr>
          <p:cNvPr id="65" name="Elipse 64"/>
          <p:cNvSpPr/>
          <p:nvPr/>
        </p:nvSpPr>
        <p:spPr>
          <a:xfrm>
            <a:off x="4694486" y="4839293"/>
            <a:ext cx="3256550" cy="1916576"/>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66" name="Grupo 65"/>
          <p:cNvGrpSpPr/>
          <p:nvPr/>
        </p:nvGrpSpPr>
        <p:grpSpPr>
          <a:xfrm>
            <a:off x="2969487" y="-39522"/>
            <a:ext cx="9160968" cy="6947273"/>
            <a:chOff x="3031959" y="8367"/>
            <a:chExt cx="9212798" cy="6894568"/>
          </a:xfrm>
        </p:grpSpPr>
        <p:pic>
          <p:nvPicPr>
            <p:cNvPr id="67" name="Imagen 66"/>
            <p:cNvPicPr>
              <a:picLocks noChangeAspect="1"/>
            </p:cNvPicPr>
            <p:nvPr/>
          </p:nvPicPr>
          <p:blipFill rotWithShape="1">
            <a:blip r:embed="rId20"/>
            <a:srcRect l="24912" t="7621" r="26141" b="6609"/>
            <a:stretch/>
          </p:blipFill>
          <p:spPr>
            <a:xfrm>
              <a:off x="3031959" y="8367"/>
              <a:ext cx="8976052" cy="6894568"/>
            </a:xfrm>
            <a:prstGeom prst="rect">
              <a:avLst/>
            </a:prstGeom>
          </p:spPr>
        </p:pic>
        <p:sp>
          <p:nvSpPr>
            <p:cNvPr id="68" name="CuadroTexto 67"/>
            <p:cNvSpPr txBox="1"/>
            <p:nvPr/>
          </p:nvSpPr>
          <p:spPr>
            <a:xfrm>
              <a:off x="4849346" y="6359124"/>
              <a:ext cx="7395411" cy="307777"/>
            </a:xfrm>
            <a:prstGeom prst="rect">
              <a:avLst/>
            </a:prstGeom>
            <a:solidFill>
              <a:srgbClr val="FFC000"/>
            </a:solidFill>
          </p:spPr>
          <p:txBody>
            <a:bodyPr wrap="square" rtlCol="0">
              <a:spAutoFit/>
            </a:bodyPr>
            <a:lstStyle/>
            <a:p>
              <a:r>
                <a:rPr lang="es-MX" sz="1400" dirty="0">
                  <a:hlinkClick r:id="rId21"/>
                </a:rPr>
                <a:t>http://</a:t>
              </a:r>
              <a:r>
                <a:rPr lang="es-MX" sz="1400" dirty="0" smtClean="0">
                  <a:hlinkClick r:id="rId21"/>
                </a:rPr>
                <a:t>imta.gob.mx/tyca/index.php?option=com_content&amp;view=article&amp;id=109&amp;Itemid=86</a:t>
              </a:r>
              <a:endParaRPr lang="es-MX" sz="1400" dirty="0"/>
            </a:p>
          </p:txBody>
        </p:sp>
      </p:grpSp>
      <p:pic>
        <p:nvPicPr>
          <p:cNvPr id="69" name="Imagen 68"/>
          <p:cNvPicPr>
            <a:picLocks noChangeAspect="1"/>
          </p:cNvPicPr>
          <p:nvPr/>
        </p:nvPicPr>
        <p:blipFill>
          <a:blip r:embed="rId22"/>
          <a:stretch>
            <a:fillRect/>
          </a:stretch>
        </p:blipFill>
        <p:spPr>
          <a:xfrm>
            <a:off x="6949009" y="1062912"/>
            <a:ext cx="4743099" cy="5310076"/>
          </a:xfrm>
          <a:prstGeom prst="rect">
            <a:avLst/>
          </a:prstGeom>
        </p:spPr>
      </p:pic>
      <p:sp>
        <p:nvSpPr>
          <p:cNvPr id="70" name="Elipse 69"/>
          <p:cNvSpPr/>
          <p:nvPr/>
        </p:nvSpPr>
        <p:spPr>
          <a:xfrm>
            <a:off x="9327174" y="2013015"/>
            <a:ext cx="2139193" cy="1417739"/>
          </a:xfrm>
          <a:prstGeom prst="ellipse">
            <a:avLst/>
          </a:prstGeom>
          <a:solidFill>
            <a:srgbClr val="FF0000">
              <a:alpha val="38824"/>
            </a:srgbClr>
          </a:solidFill>
          <a:ln w="57150">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CuadroTexto 43"/>
          <p:cNvSpPr txBox="1"/>
          <p:nvPr/>
        </p:nvSpPr>
        <p:spPr>
          <a:xfrm>
            <a:off x="61422" y="2533614"/>
            <a:ext cx="2967790" cy="2031325"/>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000" dirty="0" smtClean="0">
                <a:solidFill>
                  <a:srgbClr val="0070C0"/>
                </a:solidFill>
              </a:rPr>
              <a:t>Cada vez más revistas indizadas en </a:t>
            </a:r>
            <a:r>
              <a:rPr lang="es-MX" sz="2400" b="1" dirty="0">
                <a:solidFill>
                  <a:schemeClr val="accent6">
                    <a:lumMod val="75000"/>
                  </a:schemeClr>
                </a:solidFill>
                <a:effectLst>
                  <a:outerShdw blurRad="38100" dist="38100" dir="2700000" algn="tl">
                    <a:srgbClr val="000000">
                      <a:alpha val="43137"/>
                    </a:srgbClr>
                  </a:outerShdw>
                </a:effectLst>
              </a:rPr>
              <a:t>PERIÓDICA</a:t>
            </a:r>
            <a:r>
              <a:rPr lang="es-MX" sz="2000" dirty="0" smtClean="0">
                <a:solidFill>
                  <a:srgbClr val="0070C0"/>
                </a:solidFill>
              </a:rPr>
              <a:t> </a:t>
            </a:r>
            <a:r>
              <a:rPr lang="es-MX" sz="2000" dirty="0" smtClean="0">
                <a:solidFill>
                  <a:srgbClr val="0070C0"/>
                </a:solidFill>
              </a:rPr>
              <a:t>y </a:t>
            </a:r>
            <a:r>
              <a:rPr lang="es-MX" sz="2400" b="1" dirty="0" smtClean="0">
                <a:solidFill>
                  <a:schemeClr val="accent2">
                    <a:lumMod val="75000"/>
                  </a:schemeClr>
                </a:solidFill>
                <a:effectLst>
                  <a:outerShdw blurRad="38100" dist="38100" dir="2700000" algn="tl">
                    <a:srgbClr val="000000">
                      <a:alpha val="43137"/>
                    </a:srgbClr>
                  </a:outerShdw>
                </a:effectLst>
              </a:rPr>
              <a:t>BIBLAT</a:t>
            </a:r>
          </a:p>
          <a:p>
            <a:pPr algn="ctr"/>
            <a:r>
              <a:rPr lang="es-MX" sz="2000" dirty="0" smtClean="0">
                <a:solidFill>
                  <a:srgbClr val="0070C0"/>
                </a:solidFill>
              </a:rPr>
              <a:t>colocan los logos y enlaces a manera de crédito</a:t>
            </a:r>
            <a:endParaRPr lang="es-MX" sz="2000" dirty="0" smtClean="0">
              <a:solidFill>
                <a:srgbClr val="0070C0"/>
              </a:solidFill>
            </a:endParaRPr>
          </a:p>
          <a:p>
            <a:pPr algn="ctr"/>
            <a:r>
              <a:rPr lang="es-MX" dirty="0" smtClean="0">
                <a:solidFill>
                  <a:srgbClr val="0070C0"/>
                </a:solidFill>
              </a:rPr>
              <a:t> </a:t>
            </a:r>
            <a:endParaRPr lang="es-MX" dirty="0">
              <a:solidFill>
                <a:srgbClr val="0070C0"/>
              </a:solidFill>
            </a:endParaRPr>
          </a:p>
        </p:txBody>
      </p:sp>
    </p:spTree>
    <p:extLst>
      <p:ext uri="{BB962C8B-B14F-4D97-AF65-F5344CB8AC3E}">
        <p14:creationId xmlns:p14="http://schemas.microsoft.com/office/powerpoint/2010/main" val="166002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animEffect transition="in" filter="fade">
                                      <p:cBhvr>
                                        <p:cTn id="33" dur="500"/>
                                        <p:tgtEl>
                                          <p:spTgt spid="4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p:cTn id="36" dur="500" fill="hold"/>
                                        <p:tgtEl>
                                          <p:spTgt spid="42"/>
                                        </p:tgtEl>
                                        <p:attrNameLst>
                                          <p:attrName>ppt_w</p:attrName>
                                        </p:attrNameLst>
                                      </p:cBhvr>
                                      <p:tavLst>
                                        <p:tav tm="0">
                                          <p:val>
                                            <p:fltVal val="0"/>
                                          </p:val>
                                        </p:tav>
                                        <p:tav tm="100000">
                                          <p:val>
                                            <p:strVal val="#ppt_w"/>
                                          </p:val>
                                        </p:tav>
                                      </p:tavLst>
                                    </p:anim>
                                    <p:anim calcmode="lin" valueType="num">
                                      <p:cBhvr>
                                        <p:cTn id="37" dur="500" fill="hold"/>
                                        <p:tgtEl>
                                          <p:spTgt spid="42"/>
                                        </p:tgtEl>
                                        <p:attrNameLst>
                                          <p:attrName>ppt_h</p:attrName>
                                        </p:attrNameLst>
                                      </p:cBhvr>
                                      <p:tavLst>
                                        <p:tav tm="0">
                                          <p:val>
                                            <p:fltVal val="0"/>
                                          </p:val>
                                        </p:tav>
                                        <p:tav tm="100000">
                                          <p:val>
                                            <p:strVal val="#ppt_h"/>
                                          </p:val>
                                        </p:tav>
                                      </p:tavLst>
                                    </p:anim>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p:cTn id="60" dur="500" fill="hold"/>
                                        <p:tgtEl>
                                          <p:spTgt spid="45"/>
                                        </p:tgtEl>
                                        <p:attrNameLst>
                                          <p:attrName>ppt_w</p:attrName>
                                        </p:attrNameLst>
                                      </p:cBhvr>
                                      <p:tavLst>
                                        <p:tav tm="0">
                                          <p:val>
                                            <p:fltVal val="0"/>
                                          </p:val>
                                        </p:tav>
                                        <p:tav tm="100000">
                                          <p:val>
                                            <p:strVal val="#ppt_w"/>
                                          </p:val>
                                        </p:tav>
                                      </p:tavLst>
                                    </p:anim>
                                    <p:anim calcmode="lin" valueType="num">
                                      <p:cBhvr>
                                        <p:cTn id="61" dur="500" fill="hold"/>
                                        <p:tgtEl>
                                          <p:spTgt spid="45"/>
                                        </p:tgtEl>
                                        <p:attrNameLst>
                                          <p:attrName>ppt_h</p:attrName>
                                        </p:attrNameLst>
                                      </p:cBhvr>
                                      <p:tavLst>
                                        <p:tav tm="0">
                                          <p:val>
                                            <p:fltVal val="0"/>
                                          </p:val>
                                        </p:tav>
                                        <p:tav tm="100000">
                                          <p:val>
                                            <p:strVal val="#ppt_h"/>
                                          </p:val>
                                        </p:tav>
                                      </p:tavLst>
                                    </p:anim>
                                    <p:animEffect transition="in" filter="fade">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down)">
                                      <p:cBhvr>
                                        <p:cTn id="67" dur="500"/>
                                        <p:tgtEl>
                                          <p:spTgt spid="48"/>
                                        </p:tgtEl>
                                      </p:cBhvr>
                                    </p:animEffect>
                                  </p:childTnLst>
                                </p:cTn>
                              </p:par>
                              <p:par>
                                <p:cTn id="68" presetID="22" presetClass="entr" presetSubtype="4" fill="hold"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down)">
                                      <p:cBhvr>
                                        <p:cTn id="70" dur="500"/>
                                        <p:tgtEl>
                                          <p:spTgt spid="47"/>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p:cTn id="75" dur="500" fill="hold"/>
                                        <p:tgtEl>
                                          <p:spTgt spid="50"/>
                                        </p:tgtEl>
                                        <p:attrNameLst>
                                          <p:attrName>ppt_w</p:attrName>
                                        </p:attrNameLst>
                                      </p:cBhvr>
                                      <p:tavLst>
                                        <p:tav tm="0">
                                          <p:val>
                                            <p:fltVal val="0"/>
                                          </p:val>
                                        </p:tav>
                                        <p:tav tm="100000">
                                          <p:val>
                                            <p:strVal val="#ppt_w"/>
                                          </p:val>
                                        </p:tav>
                                      </p:tavLst>
                                    </p:anim>
                                    <p:anim calcmode="lin" valueType="num">
                                      <p:cBhvr>
                                        <p:cTn id="76" dur="500" fill="hold"/>
                                        <p:tgtEl>
                                          <p:spTgt spid="50"/>
                                        </p:tgtEl>
                                        <p:attrNameLst>
                                          <p:attrName>ppt_h</p:attrName>
                                        </p:attrNameLst>
                                      </p:cBhvr>
                                      <p:tavLst>
                                        <p:tav tm="0">
                                          <p:val>
                                            <p:fltVal val="0"/>
                                          </p:val>
                                        </p:tav>
                                        <p:tav tm="100000">
                                          <p:val>
                                            <p:strVal val="#ppt_h"/>
                                          </p:val>
                                        </p:tav>
                                      </p:tavLst>
                                    </p:anim>
                                    <p:animEffect transition="in" filter="fade">
                                      <p:cBhvr>
                                        <p:cTn id="77" dur="500"/>
                                        <p:tgtEl>
                                          <p:spTgt spid="5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p:cTn id="87" dur="500" fill="hold"/>
                                        <p:tgtEl>
                                          <p:spTgt spid="55"/>
                                        </p:tgtEl>
                                        <p:attrNameLst>
                                          <p:attrName>ppt_w</p:attrName>
                                        </p:attrNameLst>
                                      </p:cBhvr>
                                      <p:tavLst>
                                        <p:tav tm="0">
                                          <p:val>
                                            <p:fltVal val="0"/>
                                          </p:val>
                                        </p:tav>
                                        <p:tav tm="100000">
                                          <p:val>
                                            <p:strVal val="#ppt_w"/>
                                          </p:val>
                                        </p:tav>
                                      </p:tavLst>
                                    </p:anim>
                                    <p:anim calcmode="lin" valueType="num">
                                      <p:cBhvr>
                                        <p:cTn id="88" dur="500" fill="hold"/>
                                        <p:tgtEl>
                                          <p:spTgt spid="55"/>
                                        </p:tgtEl>
                                        <p:attrNameLst>
                                          <p:attrName>ppt_h</p:attrName>
                                        </p:attrNameLst>
                                      </p:cBhvr>
                                      <p:tavLst>
                                        <p:tav tm="0">
                                          <p:val>
                                            <p:fltVal val="0"/>
                                          </p:val>
                                        </p:tav>
                                        <p:tav tm="100000">
                                          <p:val>
                                            <p:strVal val="#ppt_h"/>
                                          </p:val>
                                        </p:tav>
                                      </p:tavLst>
                                    </p:anim>
                                    <p:animEffect transition="in" filter="fade">
                                      <p:cBhvr>
                                        <p:cTn id="89" dur="500"/>
                                        <p:tgtEl>
                                          <p:spTgt spid="55"/>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p:cTn id="92" dur="500" fill="hold"/>
                                        <p:tgtEl>
                                          <p:spTgt spid="54"/>
                                        </p:tgtEl>
                                        <p:attrNameLst>
                                          <p:attrName>ppt_w</p:attrName>
                                        </p:attrNameLst>
                                      </p:cBhvr>
                                      <p:tavLst>
                                        <p:tav tm="0">
                                          <p:val>
                                            <p:fltVal val="0"/>
                                          </p:val>
                                        </p:tav>
                                        <p:tav tm="100000">
                                          <p:val>
                                            <p:strVal val="#ppt_w"/>
                                          </p:val>
                                        </p:tav>
                                      </p:tavLst>
                                    </p:anim>
                                    <p:anim calcmode="lin" valueType="num">
                                      <p:cBhvr>
                                        <p:cTn id="93" dur="500" fill="hold"/>
                                        <p:tgtEl>
                                          <p:spTgt spid="54"/>
                                        </p:tgtEl>
                                        <p:attrNameLst>
                                          <p:attrName>ppt_h</p:attrName>
                                        </p:attrNameLst>
                                      </p:cBhvr>
                                      <p:tavLst>
                                        <p:tav tm="0">
                                          <p:val>
                                            <p:fltVal val="0"/>
                                          </p:val>
                                        </p:tav>
                                        <p:tav tm="100000">
                                          <p:val>
                                            <p:strVal val="#ppt_h"/>
                                          </p:val>
                                        </p:tav>
                                      </p:tavLst>
                                    </p:anim>
                                    <p:animEffect transition="in" filter="fade">
                                      <p:cBhvr>
                                        <p:cTn id="94" dur="500"/>
                                        <p:tgtEl>
                                          <p:spTgt spid="5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wipe(down)">
                                      <p:cBhvr>
                                        <p:cTn id="99" dur="500"/>
                                        <p:tgtEl>
                                          <p:spTgt spid="58"/>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wipe(down)">
                                      <p:cBhvr>
                                        <p:cTn id="104" dur="500"/>
                                        <p:tgtEl>
                                          <p:spTgt spid="59"/>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wipe(down)">
                                      <p:cBhvr>
                                        <p:cTn id="116" dur="500"/>
                                        <p:tgtEl>
                                          <p:spTgt spid="63"/>
                                        </p:tgtEl>
                                      </p:cBhvr>
                                    </p:animEffect>
                                  </p:childTnLst>
                                </p:cTn>
                              </p:par>
                              <p:par>
                                <p:cTn id="117" presetID="22" presetClass="entr" presetSubtype="4" fill="hold" nodeType="with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wipe(down)">
                                      <p:cBhvr>
                                        <p:cTn id="119" dur="500"/>
                                        <p:tgtEl>
                                          <p:spTgt spid="61"/>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64"/>
                                        </p:tgtEl>
                                        <p:attrNameLst>
                                          <p:attrName>style.visibility</p:attrName>
                                        </p:attrNameLst>
                                      </p:cBhvr>
                                      <p:to>
                                        <p:strVal val="visible"/>
                                      </p:to>
                                    </p:set>
                                    <p:animEffect transition="in" filter="wipe(down)">
                                      <p:cBhvr>
                                        <p:cTn id="124" dur="500"/>
                                        <p:tgtEl>
                                          <p:spTgt spid="64"/>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grpId="0" nodeType="clickEffect">
                                  <p:stCondLst>
                                    <p:cond delay="0"/>
                                  </p:stCondLst>
                                  <p:childTnLst>
                                    <p:set>
                                      <p:cBhvr>
                                        <p:cTn id="128" dur="1" fill="hold">
                                          <p:stCondLst>
                                            <p:cond delay="0"/>
                                          </p:stCondLst>
                                        </p:cTn>
                                        <p:tgtEl>
                                          <p:spTgt spid="65"/>
                                        </p:tgtEl>
                                        <p:attrNameLst>
                                          <p:attrName>style.visibility</p:attrName>
                                        </p:attrNameLst>
                                      </p:cBhvr>
                                      <p:to>
                                        <p:strVal val="visible"/>
                                      </p:to>
                                    </p:set>
                                    <p:anim calcmode="lin" valueType="num">
                                      <p:cBhvr>
                                        <p:cTn id="129" dur="500" fill="hold"/>
                                        <p:tgtEl>
                                          <p:spTgt spid="65"/>
                                        </p:tgtEl>
                                        <p:attrNameLst>
                                          <p:attrName>ppt_w</p:attrName>
                                        </p:attrNameLst>
                                      </p:cBhvr>
                                      <p:tavLst>
                                        <p:tav tm="0">
                                          <p:val>
                                            <p:fltVal val="0"/>
                                          </p:val>
                                        </p:tav>
                                        <p:tav tm="100000">
                                          <p:val>
                                            <p:strVal val="#ppt_w"/>
                                          </p:val>
                                        </p:tav>
                                      </p:tavLst>
                                    </p:anim>
                                    <p:anim calcmode="lin" valueType="num">
                                      <p:cBhvr>
                                        <p:cTn id="130" dur="500" fill="hold"/>
                                        <p:tgtEl>
                                          <p:spTgt spid="65"/>
                                        </p:tgtEl>
                                        <p:attrNameLst>
                                          <p:attrName>ppt_h</p:attrName>
                                        </p:attrNameLst>
                                      </p:cBhvr>
                                      <p:tavLst>
                                        <p:tav tm="0">
                                          <p:val>
                                            <p:fltVal val="0"/>
                                          </p:val>
                                        </p:tav>
                                        <p:tav tm="100000">
                                          <p:val>
                                            <p:strVal val="#ppt_h"/>
                                          </p:val>
                                        </p:tav>
                                      </p:tavLst>
                                    </p:anim>
                                    <p:animEffect transition="in" filter="fade">
                                      <p:cBhvr>
                                        <p:cTn id="131" dur="500"/>
                                        <p:tgtEl>
                                          <p:spTgt spid="65"/>
                                        </p:tgtEl>
                                      </p:cBhvr>
                                    </p:animEffect>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nodeType="clickEffect">
                                  <p:stCondLst>
                                    <p:cond delay="0"/>
                                  </p:stCondLst>
                                  <p:childTnLst>
                                    <p:set>
                                      <p:cBhvr>
                                        <p:cTn id="135" dur="1" fill="hold">
                                          <p:stCondLst>
                                            <p:cond delay="0"/>
                                          </p:stCondLst>
                                        </p:cTn>
                                        <p:tgtEl>
                                          <p:spTgt spid="66"/>
                                        </p:tgtEl>
                                        <p:attrNameLst>
                                          <p:attrName>style.visibility</p:attrName>
                                        </p:attrNameLst>
                                      </p:cBhvr>
                                      <p:to>
                                        <p:strVal val="visible"/>
                                      </p:to>
                                    </p:set>
                                    <p:anim calcmode="lin" valueType="num">
                                      <p:cBhvr>
                                        <p:cTn id="136" dur="500" fill="hold"/>
                                        <p:tgtEl>
                                          <p:spTgt spid="66"/>
                                        </p:tgtEl>
                                        <p:attrNameLst>
                                          <p:attrName>ppt_w</p:attrName>
                                        </p:attrNameLst>
                                      </p:cBhvr>
                                      <p:tavLst>
                                        <p:tav tm="0">
                                          <p:val>
                                            <p:fltVal val="0"/>
                                          </p:val>
                                        </p:tav>
                                        <p:tav tm="100000">
                                          <p:val>
                                            <p:strVal val="#ppt_w"/>
                                          </p:val>
                                        </p:tav>
                                      </p:tavLst>
                                    </p:anim>
                                    <p:anim calcmode="lin" valueType="num">
                                      <p:cBhvr>
                                        <p:cTn id="137" dur="500" fill="hold"/>
                                        <p:tgtEl>
                                          <p:spTgt spid="66"/>
                                        </p:tgtEl>
                                        <p:attrNameLst>
                                          <p:attrName>ppt_h</p:attrName>
                                        </p:attrNameLst>
                                      </p:cBhvr>
                                      <p:tavLst>
                                        <p:tav tm="0">
                                          <p:val>
                                            <p:fltVal val="0"/>
                                          </p:val>
                                        </p:tav>
                                        <p:tav tm="100000">
                                          <p:val>
                                            <p:strVal val="#ppt_h"/>
                                          </p:val>
                                        </p:tav>
                                      </p:tavLst>
                                    </p:anim>
                                    <p:animEffect transition="in" filter="fade">
                                      <p:cBhvr>
                                        <p:cTn id="138" dur="500"/>
                                        <p:tgtEl>
                                          <p:spTgt spid="66"/>
                                        </p:tgtEl>
                                      </p:cBhvr>
                                    </p:animEffect>
                                  </p:childTnLst>
                                </p:cTn>
                              </p:par>
                            </p:childTnLst>
                          </p:cTn>
                        </p:par>
                      </p:childTnLst>
                    </p:cTn>
                  </p:par>
                  <p:par>
                    <p:cTn id="139" fill="hold">
                      <p:stCondLst>
                        <p:cond delay="indefinite"/>
                      </p:stCondLst>
                      <p:childTnLst>
                        <p:par>
                          <p:cTn id="140" fill="hold">
                            <p:stCondLst>
                              <p:cond delay="0"/>
                            </p:stCondLst>
                            <p:childTnLst>
                              <p:par>
                                <p:cTn id="141" presetID="53" presetClass="entr" presetSubtype="16" fill="hold" nodeType="clickEffect">
                                  <p:stCondLst>
                                    <p:cond delay="0"/>
                                  </p:stCondLst>
                                  <p:childTnLst>
                                    <p:set>
                                      <p:cBhvr>
                                        <p:cTn id="142" dur="1" fill="hold">
                                          <p:stCondLst>
                                            <p:cond delay="0"/>
                                          </p:stCondLst>
                                        </p:cTn>
                                        <p:tgtEl>
                                          <p:spTgt spid="69"/>
                                        </p:tgtEl>
                                        <p:attrNameLst>
                                          <p:attrName>style.visibility</p:attrName>
                                        </p:attrNameLst>
                                      </p:cBhvr>
                                      <p:to>
                                        <p:strVal val="visible"/>
                                      </p:to>
                                    </p:set>
                                    <p:anim calcmode="lin" valueType="num">
                                      <p:cBhvr>
                                        <p:cTn id="143" dur="500" fill="hold"/>
                                        <p:tgtEl>
                                          <p:spTgt spid="69"/>
                                        </p:tgtEl>
                                        <p:attrNameLst>
                                          <p:attrName>ppt_w</p:attrName>
                                        </p:attrNameLst>
                                      </p:cBhvr>
                                      <p:tavLst>
                                        <p:tav tm="0">
                                          <p:val>
                                            <p:fltVal val="0"/>
                                          </p:val>
                                        </p:tav>
                                        <p:tav tm="100000">
                                          <p:val>
                                            <p:strVal val="#ppt_w"/>
                                          </p:val>
                                        </p:tav>
                                      </p:tavLst>
                                    </p:anim>
                                    <p:anim calcmode="lin" valueType="num">
                                      <p:cBhvr>
                                        <p:cTn id="144" dur="500" fill="hold"/>
                                        <p:tgtEl>
                                          <p:spTgt spid="69"/>
                                        </p:tgtEl>
                                        <p:attrNameLst>
                                          <p:attrName>ppt_h</p:attrName>
                                        </p:attrNameLst>
                                      </p:cBhvr>
                                      <p:tavLst>
                                        <p:tav tm="0">
                                          <p:val>
                                            <p:fltVal val="0"/>
                                          </p:val>
                                        </p:tav>
                                        <p:tav tm="100000">
                                          <p:val>
                                            <p:strVal val="#ppt_h"/>
                                          </p:val>
                                        </p:tav>
                                      </p:tavLst>
                                    </p:anim>
                                    <p:animEffect transition="in" filter="fade">
                                      <p:cBhvr>
                                        <p:cTn id="145" dur="500"/>
                                        <p:tgtEl>
                                          <p:spTgt spid="69"/>
                                        </p:tgtEl>
                                      </p:cBhvr>
                                    </p:animEffect>
                                  </p:childTnLst>
                                </p:cTn>
                              </p:par>
                            </p:childTnLst>
                          </p:cTn>
                        </p:par>
                      </p:childTnLst>
                    </p:cTn>
                  </p:par>
                  <p:par>
                    <p:cTn id="146" fill="hold">
                      <p:stCondLst>
                        <p:cond delay="indefinite"/>
                      </p:stCondLst>
                      <p:childTnLst>
                        <p:par>
                          <p:cTn id="147" fill="hold">
                            <p:stCondLst>
                              <p:cond delay="0"/>
                            </p:stCondLst>
                            <p:childTnLst>
                              <p:par>
                                <p:cTn id="148" presetID="53" presetClass="entr" presetSubtype="16" fill="hold" grpId="0" nodeType="clickEffect">
                                  <p:stCondLst>
                                    <p:cond delay="0"/>
                                  </p:stCondLst>
                                  <p:childTnLst>
                                    <p:set>
                                      <p:cBhvr>
                                        <p:cTn id="149" dur="1" fill="hold">
                                          <p:stCondLst>
                                            <p:cond delay="0"/>
                                          </p:stCondLst>
                                        </p:cTn>
                                        <p:tgtEl>
                                          <p:spTgt spid="70"/>
                                        </p:tgtEl>
                                        <p:attrNameLst>
                                          <p:attrName>style.visibility</p:attrName>
                                        </p:attrNameLst>
                                      </p:cBhvr>
                                      <p:to>
                                        <p:strVal val="visible"/>
                                      </p:to>
                                    </p:set>
                                    <p:anim calcmode="lin" valueType="num">
                                      <p:cBhvr>
                                        <p:cTn id="150" dur="500" fill="hold"/>
                                        <p:tgtEl>
                                          <p:spTgt spid="70"/>
                                        </p:tgtEl>
                                        <p:attrNameLst>
                                          <p:attrName>ppt_w</p:attrName>
                                        </p:attrNameLst>
                                      </p:cBhvr>
                                      <p:tavLst>
                                        <p:tav tm="0">
                                          <p:val>
                                            <p:fltVal val="0"/>
                                          </p:val>
                                        </p:tav>
                                        <p:tav tm="100000">
                                          <p:val>
                                            <p:strVal val="#ppt_w"/>
                                          </p:val>
                                        </p:tav>
                                      </p:tavLst>
                                    </p:anim>
                                    <p:anim calcmode="lin" valueType="num">
                                      <p:cBhvr>
                                        <p:cTn id="151" dur="500" fill="hold"/>
                                        <p:tgtEl>
                                          <p:spTgt spid="70"/>
                                        </p:tgtEl>
                                        <p:attrNameLst>
                                          <p:attrName>ppt_h</p:attrName>
                                        </p:attrNameLst>
                                      </p:cBhvr>
                                      <p:tavLst>
                                        <p:tav tm="0">
                                          <p:val>
                                            <p:fltVal val="0"/>
                                          </p:val>
                                        </p:tav>
                                        <p:tav tm="100000">
                                          <p:val>
                                            <p:strVal val="#ppt_h"/>
                                          </p:val>
                                        </p:tav>
                                      </p:tavLst>
                                    </p:anim>
                                    <p:animEffect transition="in" filter="fade">
                                      <p:cBhvr>
                                        <p:cTn id="15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animBg="1"/>
      <p:bldP spid="41" grpId="0" animBg="1"/>
      <p:bldP spid="42" grpId="0" animBg="1"/>
      <p:bldP spid="43" grpId="0" animBg="1"/>
      <p:bldP spid="45" grpId="0" animBg="1"/>
      <p:bldP spid="50" grpId="0" animBg="1"/>
      <p:bldP spid="54" grpId="0" animBg="1"/>
      <p:bldP spid="55" grpId="0" animBg="1"/>
      <p:bldP spid="60" grpId="0" animBg="1"/>
      <p:bldP spid="63" grpId="0" animBg="1"/>
      <p:bldP spid="65" grpId="0" animBg="1"/>
      <p:bldP spid="7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0299" t="8408" r="21045" b="7055"/>
          <a:stretch/>
        </p:blipFill>
        <p:spPr>
          <a:xfrm>
            <a:off x="95535" y="0"/>
            <a:ext cx="8366076" cy="6782270"/>
          </a:xfrm>
          <a:prstGeom prst="rect">
            <a:avLst/>
          </a:prstGeom>
        </p:spPr>
      </p:pic>
      <p:sp>
        <p:nvSpPr>
          <p:cNvPr id="5" name="CuadroTexto 4"/>
          <p:cNvSpPr txBox="1"/>
          <p:nvPr/>
        </p:nvSpPr>
        <p:spPr>
          <a:xfrm>
            <a:off x="8761863" y="150125"/>
            <a:ext cx="2979761" cy="646331"/>
          </a:xfrm>
          <a:prstGeom prst="rect">
            <a:avLst/>
          </a:prstGeom>
          <a:noFill/>
        </p:spPr>
        <p:txBody>
          <a:bodyPr wrap="square" rtlCol="0">
            <a:spAutoFit/>
          </a:bodyPr>
          <a:lstStyle/>
          <a:p>
            <a:r>
              <a:rPr lang="es-MX" dirty="0">
                <a:hlinkClick r:id="rId3"/>
              </a:rPr>
              <a:t>http://www.latindex.org</a:t>
            </a:r>
            <a:endParaRPr lang="es-MX" dirty="0"/>
          </a:p>
          <a:p>
            <a:endParaRPr lang="es-MX" dirty="0"/>
          </a:p>
        </p:txBody>
      </p:sp>
      <p:pic>
        <p:nvPicPr>
          <p:cNvPr id="6" name="Imagen 5"/>
          <p:cNvPicPr>
            <a:picLocks noChangeAspect="1"/>
          </p:cNvPicPr>
          <p:nvPr/>
        </p:nvPicPr>
        <p:blipFill rotWithShape="1">
          <a:blip r:embed="rId2"/>
          <a:srcRect l="21910" t="52609" r="67947" b="39226"/>
          <a:stretch/>
        </p:blipFill>
        <p:spPr>
          <a:xfrm>
            <a:off x="95535" y="1214651"/>
            <a:ext cx="6584592" cy="2981701"/>
          </a:xfrm>
          <a:prstGeom prst="rect">
            <a:avLst/>
          </a:prstGeom>
          <a:effectLst>
            <a:outerShdw blurRad="50800" dist="292100" dir="8100000" algn="tr" rotWithShape="0">
              <a:prstClr val="black">
                <a:alpha val="40000"/>
              </a:prstClr>
            </a:outerShdw>
          </a:effectLst>
        </p:spPr>
      </p:pic>
      <p:pic>
        <p:nvPicPr>
          <p:cNvPr id="7" name="Imagen 6"/>
          <p:cNvPicPr>
            <a:picLocks noChangeAspect="1"/>
          </p:cNvPicPr>
          <p:nvPr/>
        </p:nvPicPr>
        <p:blipFill rotWithShape="1">
          <a:blip r:embed="rId4"/>
          <a:srcRect l="21015" t="26079" r="63582" b="59115"/>
          <a:stretch/>
        </p:blipFill>
        <p:spPr>
          <a:xfrm>
            <a:off x="8728596" y="4916908"/>
            <a:ext cx="2347415" cy="1269242"/>
          </a:xfrm>
          <a:prstGeom prst="rect">
            <a:avLst/>
          </a:prstGeom>
          <a:effectLst>
            <a:outerShdw blurRad="50800" dist="215900" dir="2700000" algn="tl" rotWithShape="0">
              <a:prstClr val="black">
                <a:alpha val="40000"/>
              </a:prstClr>
            </a:outerShdw>
          </a:effectLst>
        </p:spPr>
      </p:pic>
      <p:pic>
        <p:nvPicPr>
          <p:cNvPr id="8" name="Imagen 7"/>
          <p:cNvPicPr>
            <a:picLocks noChangeAspect="1"/>
          </p:cNvPicPr>
          <p:nvPr/>
        </p:nvPicPr>
        <p:blipFill rotWithShape="1">
          <a:blip r:embed="rId2"/>
          <a:srcRect l="20299" t="26071" r="68234" b="54877"/>
          <a:stretch/>
        </p:blipFill>
        <p:spPr>
          <a:xfrm>
            <a:off x="8616287" y="796456"/>
            <a:ext cx="1635456" cy="1528549"/>
          </a:xfrm>
          <a:prstGeom prst="rect">
            <a:avLst/>
          </a:prstGeom>
          <a:effectLst>
            <a:outerShdw blurRad="50800" dist="215900" dir="2700000" algn="tl" rotWithShape="0">
              <a:prstClr val="black">
                <a:alpha val="40000"/>
              </a:prstClr>
            </a:outerShdw>
          </a:effectLst>
        </p:spPr>
      </p:pic>
      <p:pic>
        <p:nvPicPr>
          <p:cNvPr id="9" name="Imagen 8"/>
          <p:cNvPicPr>
            <a:picLocks noChangeAspect="1"/>
          </p:cNvPicPr>
          <p:nvPr/>
        </p:nvPicPr>
        <p:blipFill rotWithShape="1">
          <a:blip r:embed="rId5"/>
          <a:srcRect l="20836" t="26557" r="69907" b="54975"/>
          <a:stretch/>
        </p:blipFill>
        <p:spPr>
          <a:xfrm>
            <a:off x="8728596" y="2781618"/>
            <a:ext cx="1410838" cy="1583141"/>
          </a:xfrm>
          <a:prstGeom prst="rect">
            <a:avLst/>
          </a:prstGeom>
          <a:effectLst>
            <a:outerShdw blurRad="50800" dist="215900" dir="2700000" algn="tl" rotWithShape="0">
              <a:prstClr val="black">
                <a:alpha val="40000"/>
              </a:prstClr>
            </a:outerShdw>
          </a:effectLst>
        </p:spPr>
      </p:pic>
      <p:sp>
        <p:nvSpPr>
          <p:cNvPr id="10" name="CuadroTexto 9"/>
          <p:cNvSpPr txBox="1"/>
          <p:nvPr/>
        </p:nvSpPr>
        <p:spPr>
          <a:xfrm>
            <a:off x="10325384" y="987862"/>
            <a:ext cx="1501254" cy="1200329"/>
          </a:xfrm>
          <a:prstGeom prst="rect">
            <a:avLst/>
          </a:prstGeom>
          <a:noFill/>
        </p:spPr>
        <p:txBody>
          <a:bodyPr wrap="square" rtlCol="0">
            <a:spAutoFit/>
          </a:bodyPr>
          <a:lstStyle/>
          <a:p>
            <a:pPr algn="ctr"/>
            <a:r>
              <a:rPr lang="es-MX" sz="2400" b="1" dirty="0"/>
              <a:t>Inventario de revistas</a:t>
            </a:r>
          </a:p>
        </p:txBody>
      </p:sp>
      <p:sp>
        <p:nvSpPr>
          <p:cNvPr id="11" name="CuadroTexto 10"/>
          <p:cNvSpPr txBox="1"/>
          <p:nvPr/>
        </p:nvSpPr>
        <p:spPr>
          <a:xfrm>
            <a:off x="10325384" y="2925008"/>
            <a:ext cx="1501254" cy="1200329"/>
          </a:xfrm>
          <a:prstGeom prst="rect">
            <a:avLst/>
          </a:prstGeom>
          <a:noFill/>
        </p:spPr>
        <p:txBody>
          <a:bodyPr wrap="square" rtlCol="0">
            <a:spAutoFit/>
          </a:bodyPr>
          <a:lstStyle/>
          <a:p>
            <a:pPr algn="ctr"/>
            <a:r>
              <a:rPr lang="es-MX" sz="2400" b="1" dirty="0"/>
              <a:t>Selección de</a:t>
            </a:r>
          </a:p>
          <a:p>
            <a:pPr algn="ctr"/>
            <a:r>
              <a:rPr lang="es-MX" sz="2400" b="1" dirty="0"/>
              <a:t>revistas</a:t>
            </a:r>
          </a:p>
        </p:txBody>
      </p:sp>
      <p:pic>
        <p:nvPicPr>
          <p:cNvPr id="12" name="Imagen 11"/>
          <p:cNvPicPr>
            <a:picLocks noChangeAspect="1"/>
          </p:cNvPicPr>
          <p:nvPr/>
        </p:nvPicPr>
        <p:blipFill rotWithShape="1">
          <a:blip r:embed="rId2"/>
          <a:srcRect l="40664" t="71491" r="41538" b="11668"/>
          <a:stretch/>
        </p:blipFill>
        <p:spPr>
          <a:xfrm>
            <a:off x="2906970" y="3753134"/>
            <a:ext cx="5635675" cy="3029136"/>
          </a:xfrm>
          <a:prstGeom prst="rect">
            <a:avLst/>
          </a:prstGeom>
          <a:effectLst>
            <a:outerShdw blurRad="50800" dist="342900" dir="8100000" algn="tr" rotWithShape="0">
              <a:prstClr val="black">
                <a:alpha val="40000"/>
              </a:prstClr>
            </a:outerShdw>
          </a:effectLst>
        </p:spPr>
      </p:pic>
      <p:pic>
        <p:nvPicPr>
          <p:cNvPr id="13" name="Imagen 12"/>
          <p:cNvPicPr>
            <a:picLocks noChangeAspect="1"/>
          </p:cNvPicPr>
          <p:nvPr/>
        </p:nvPicPr>
        <p:blipFill rotWithShape="1">
          <a:blip r:embed="rId6"/>
          <a:srcRect l="37625" t="67357" r="36500" b="10000"/>
          <a:stretch/>
        </p:blipFill>
        <p:spPr>
          <a:xfrm>
            <a:off x="2906970" y="3753134"/>
            <a:ext cx="5322630" cy="3104866"/>
          </a:xfrm>
          <a:prstGeom prst="rect">
            <a:avLst/>
          </a:prstGeom>
        </p:spPr>
      </p:pic>
    </p:spTree>
    <p:extLst>
      <p:ext uri="{BB962C8B-B14F-4D97-AF65-F5344CB8AC3E}">
        <p14:creationId xmlns:p14="http://schemas.microsoft.com/office/powerpoint/2010/main" val="21211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rcRect r="2573"/>
          <a:stretch>
            <a:fillRect/>
          </a:stretch>
        </p:blipFill>
        <p:spPr bwMode="auto">
          <a:xfrm>
            <a:off x="400051" y="-1"/>
            <a:ext cx="11523662" cy="665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n 12"/>
          <p:cNvPicPr>
            <a:picLocks noChangeAspect="1"/>
          </p:cNvPicPr>
          <p:nvPr/>
        </p:nvPicPr>
        <p:blipFill rotWithShape="1">
          <a:blip r:embed="rId2"/>
          <a:srcRect l="49619" t="53782" r="39879" b="30892"/>
          <a:stretch/>
        </p:blipFill>
        <p:spPr>
          <a:xfrm>
            <a:off x="4579938" y="2006600"/>
            <a:ext cx="4743450" cy="3894138"/>
          </a:xfrm>
          <a:prstGeom prst="rect">
            <a:avLst/>
          </a:prstGeom>
          <a:effectLst>
            <a:outerShdw blurRad="50800" dist="393700" dir="2700000" algn="tl" rotWithShape="0">
              <a:prstClr val="black">
                <a:alpha val="40000"/>
              </a:prstClr>
            </a:outerShdw>
          </a:effectLst>
        </p:spPr>
      </p:pic>
      <p:pic>
        <p:nvPicPr>
          <p:cNvPr id="14" name="Imagen 13"/>
          <p:cNvPicPr>
            <a:picLocks noChangeAspect="1"/>
          </p:cNvPicPr>
          <p:nvPr/>
        </p:nvPicPr>
        <p:blipFill rotWithShape="1">
          <a:blip r:embed="rId2"/>
          <a:srcRect l="1184" t="44307" r="87530" b="4141"/>
          <a:stretch/>
        </p:blipFill>
        <p:spPr>
          <a:xfrm>
            <a:off x="441803" y="193675"/>
            <a:ext cx="2513012" cy="6459537"/>
          </a:xfrm>
          <a:prstGeom prst="rect">
            <a:avLst/>
          </a:prstGeom>
          <a:effectLst>
            <a:outerShdw blurRad="50800" dist="330200" dir="2700000" algn="tl" rotWithShape="0">
              <a:prstClr val="black">
                <a:alpha val="40000"/>
              </a:prstClr>
            </a:outerShdw>
          </a:effectLst>
        </p:spPr>
      </p:pic>
      <p:sp>
        <p:nvSpPr>
          <p:cNvPr id="15" name="Elipse 14"/>
          <p:cNvSpPr/>
          <p:nvPr/>
        </p:nvSpPr>
        <p:spPr>
          <a:xfrm>
            <a:off x="4579938" y="4041775"/>
            <a:ext cx="4325937" cy="768350"/>
          </a:xfrm>
          <a:prstGeom prst="ellipse">
            <a:avLst/>
          </a:prstGeom>
          <a:solidFill>
            <a:srgbClr val="FF0000">
              <a:alpha val="38824"/>
            </a:srgbClr>
          </a:solidFill>
          <a:ln>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ln>
                <a:solidFill>
                  <a:srgbClr val="C00000"/>
                </a:solidFill>
              </a:ln>
              <a:solidFill>
                <a:srgbClr val="FF0000"/>
              </a:solidFill>
            </a:endParaRPr>
          </a:p>
        </p:txBody>
      </p:sp>
      <p:sp>
        <p:nvSpPr>
          <p:cNvPr id="16" name="Elipse 15"/>
          <p:cNvSpPr/>
          <p:nvPr/>
        </p:nvSpPr>
        <p:spPr>
          <a:xfrm>
            <a:off x="4579938" y="4919663"/>
            <a:ext cx="4325937" cy="768350"/>
          </a:xfrm>
          <a:prstGeom prst="ellipse">
            <a:avLst/>
          </a:prstGeom>
          <a:solidFill>
            <a:srgbClr val="FF0000">
              <a:alpha val="38824"/>
            </a:srgbClr>
          </a:solidFill>
          <a:ln>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ln>
                <a:solidFill>
                  <a:srgbClr val="C00000"/>
                </a:solidFill>
              </a:ln>
              <a:solidFill>
                <a:srgbClr val="FF0000"/>
              </a:solidFill>
            </a:endParaRPr>
          </a:p>
        </p:txBody>
      </p:sp>
      <p:sp>
        <p:nvSpPr>
          <p:cNvPr id="17" name="Flecha abajo 16"/>
          <p:cNvSpPr/>
          <p:nvPr/>
        </p:nvSpPr>
        <p:spPr>
          <a:xfrm>
            <a:off x="6272213" y="4708525"/>
            <a:ext cx="941387" cy="341313"/>
          </a:xfrm>
          <a:prstGeom prst="downArrow">
            <a:avLst>
              <a:gd name="adj1" fmla="val 50000"/>
              <a:gd name="adj2" fmla="val 42593"/>
            </a:avLst>
          </a:prstGeom>
          <a:solidFill>
            <a:srgbClr val="FFC000"/>
          </a:solidFill>
          <a:ln>
            <a:solidFill>
              <a:srgbClr val="C00000"/>
            </a:solid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p>
        </p:txBody>
      </p:sp>
      <p:sp>
        <p:nvSpPr>
          <p:cNvPr id="18" name="CuadroTexto 17"/>
          <p:cNvSpPr txBox="1"/>
          <p:nvPr/>
        </p:nvSpPr>
        <p:spPr>
          <a:xfrm>
            <a:off x="7269163" y="4633913"/>
            <a:ext cx="4654550" cy="461962"/>
          </a:xfrm>
          <a:prstGeom prst="rect">
            <a:avLst/>
          </a:prstGeom>
          <a:solidFill>
            <a:srgbClr val="FFC000"/>
          </a:solidFill>
          <a:effectLst>
            <a:outerShdw blurRad="50800" dist="50800" dir="5400000" algn="ctr" rotWithShape="0">
              <a:srgbClr val="000000">
                <a:alpha val="43137"/>
              </a:srgbClr>
            </a:outerShdw>
          </a:effectLst>
        </p:spPr>
        <p:txBody>
          <a:bodyPr>
            <a:spAutoFit/>
          </a:bodyPr>
          <a:lstStyle/>
          <a:p>
            <a:pPr eaLnBrk="1" fontAlgn="auto" hangingPunct="1">
              <a:spcBef>
                <a:spcPts val="0"/>
              </a:spcBef>
              <a:spcAft>
                <a:spcPts val="0"/>
              </a:spcAft>
              <a:defRPr/>
            </a:pPr>
            <a:r>
              <a:rPr lang="es-MX" sz="2400" b="1" dirty="0">
                <a:latin typeface="+mn-lt"/>
              </a:rPr>
              <a:t>Citas referenciadas en los artículos</a:t>
            </a:r>
          </a:p>
        </p:txBody>
      </p:sp>
      <p:sp>
        <p:nvSpPr>
          <p:cNvPr id="19" name="CuadroTexto 18"/>
          <p:cNvSpPr txBox="1"/>
          <p:nvPr/>
        </p:nvSpPr>
        <p:spPr>
          <a:xfrm>
            <a:off x="4460875" y="5732463"/>
            <a:ext cx="4735513" cy="831850"/>
          </a:xfrm>
          <a:prstGeom prst="rect">
            <a:avLst/>
          </a:prstGeom>
          <a:solidFill>
            <a:srgbClr val="FFC000"/>
          </a:solidFill>
          <a:effectLst>
            <a:outerShdw blurRad="50800" dist="139700" dir="2700000" algn="tl" rotWithShape="0">
              <a:prstClr val="black">
                <a:alpha val="40000"/>
              </a:prstClr>
            </a:outerShdw>
          </a:effectLst>
        </p:spPr>
        <p:txBody>
          <a:bodyPr>
            <a:spAutoFit/>
          </a:bodyPr>
          <a:lstStyle/>
          <a:p>
            <a:pPr algn="ctr" eaLnBrk="1" fontAlgn="auto" hangingPunct="1">
              <a:spcBef>
                <a:spcPts val="0"/>
              </a:spcBef>
              <a:spcAft>
                <a:spcPts val="0"/>
              </a:spcAft>
              <a:defRPr/>
            </a:pPr>
            <a:r>
              <a:rPr lang="es-MX" sz="2400" b="1" dirty="0">
                <a:latin typeface="+mn-lt"/>
              </a:rPr>
              <a:t>Base de datos </a:t>
            </a:r>
            <a:r>
              <a:rPr lang="es-MX" sz="2400" b="1" dirty="0" err="1">
                <a:latin typeface="+mn-lt"/>
              </a:rPr>
              <a:t>bibliométrica</a:t>
            </a:r>
            <a:r>
              <a:rPr lang="es-MX" sz="2400" b="1" dirty="0">
                <a:latin typeface="+mn-lt"/>
              </a:rPr>
              <a:t> </a:t>
            </a:r>
          </a:p>
          <a:p>
            <a:pPr algn="ctr" eaLnBrk="1" fontAlgn="auto" hangingPunct="1">
              <a:spcBef>
                <a:spcPts val="0"/>
              </a:spcBef>
              <a:spcAft>
                <a:spcPts val="0"/>
              </a:spcAft>
              <a:defRPr/>
            </a:pPr>
            <a:r>
              <a:rPr lang="es-MX" sz="2400" b="1" dirty="0">
                <a:latin typeface="+mn-lt"/>
              </a:rPr>
              <a:t>= impacto medido en citas recibidas</a:t>
            </a:r>
          </a:p>
        </p:txBody>
      </p:sp>
      <p:sp>
        <p:nvSpPr>
          <p:cNvPr id="20" name="CuadroTexto 19"/>
          <p:cNvSpPr txBox="1">
            <a:spLocks noChangeArrowheads="1"/>
          </p:cNvSpPr>
          <p:nvPr/>
        </p:nvSpPr>
        <p:spPr bwMode="auto">
          <a:xfrm>
            <a:off x="3226594" y="339726"/>
            <a:ext cx="2706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s-MX" altLang="es-MX" dirty="0"/>
              <a:t>http://www.scielo.org</a:t>
            </a:r>
          </a:p>
        </p:txBody>
      </p:sp>
      <p:sp>
        <p:nvSpPr>
          <p:cNvPr id="11" name="CuadroTexto 10"/>
          <p:cNvSpPr txBox="1"/>
          <p:nvPr/>
        </p:nvSpPr>
        <p:spPr>
          <a:xfrm>
            <a:off x="3073878" y="1092200"/>
            <a:ext cx="3934046" cy="923330"/>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err="1">
                <a:solidFill>
                  <a:srgbClr val="0070C0"/>
                </a:solidFill>
              </a:rPr>
              <a:t>SciELO</a:t>
            </a:r>
            <a:r>
              <a:rPr lang="es-MX" dirty="0">
                <a:solidFill>
                  <a:srgbClr val="0070C0"/>
                </a:solidFill>
              </a:rPr>
              <a:t>-México pertenece a la red más importante de revistas científicas y académicas de Iberoamérica</a:t>
            </a:r>
          </a:p>
        </p:txBody>
      </p:sp>
      <p:sp>
        <p:nvSpPr>
          <p:cNvPr id="21" name="CuadroTexto 20"/>
          <p:cNvSpPr txBox="1"/>
          <p:nvPr/>
        </p:nvSpPr>
        <p:spPr>
          <a:xfrm>
            <a:off x="7091916" y="262951"/>
            <a:ext cx="5100084" cy="1754326"/>
          </a:xfrm>
          <a:prstGeom prst="rect">
            <a:avLst/>
          </a:prstGeom>
          <a:solidFill>
            <a:srgbClr val="FFC000"/>
          </a:solidFill>
          <a:scene3d>
            <a:camera prst="orthographicFront"/>
            <a:lightRig rig="threePt" dir="t"/>
          </a:scene3d>
          <a:sp3d>
            <a:bevelT/>
          </a:sp3d>
        </p:spPr>
        <p:txBody>
          <a:bodyPr wrap="square" rtlCol="0">
            <a:spAutoFit/>
          </a:bodyPr>
          <a:lstStyle/>
          <a:p>
            <a:r>
              <a:rPr lang="es-MX" dirty="0">
                <a:solidFill>
                  <a:srgbClr val="0070C0"/>
                </a:solidFill>
              </a:rPr>
              <a:t>El conjunto de las </a:t>
            </a:r>
            <a:r>
              <a:rPr lang="es-MX" dirty="0" smtClean="0">
                <a:solidFill>
                  <a:srgbClr val="0070C0"/>
                </a:solidFill>
              </a:rPr>
              <a:t>16 colecciones </a:t>
            </a:r>
            <a:r>
              <a:rPr lang="es-MX" dirty="0" err="1">
                <a:solidFill>
                  <a:srgbClr val="0070C0"/>
                </a:solidFill>
              </a:rPr>
              <a:t>SciELO</a:t>
            </a:r>
            <a:endParaRPr lang="es-MX" dirty="0">
              <a:solidFill>
                <a:srgbClr val="0070C0"/>
              </a:solidFill>
            </a:endParaRPr>
          </a:p>
          <a:p>
            <a:r>
              <a:rPr lang="es-MX" dirty="0">
                <a:solidFill>
                  <a:srgbClr val="0070C0"/>
                </a:solidFill>
              </a:rPr>
              <a:t>incluye: </a:t>
            </a:r>
            <a:br>
              <a:rPr lang="es-MX" dirty="0">
                <a:solidFill>
                  <a:srgbClr val="0070C0"/>
                </a:solidFill>
              </a:rPr>
            </a:br>
            <a:r>
              <a:rPr lang="es-MX" dirty="0">
                <a:solidFill>
                  <a:srgbClr val="0070C0"/>
                </a:solidFill>
              </a:rPr>
              <a:t>	</a:t>
            </a:r>
            <a:r>
              <a:rPr lang="es-MX" sz="1100" b="1" dirty="0">
                <a:solidFill>
                  <a:srgbClr val="0070C0"/>
                </a:solidFill>
              </a:rPr>
              <a:t>● </a:t>
            </a:r>
            <a:r>
              <a:rPr lang="es-MX" b="1" dirty="0" smtClean="0">
                <a:solidFill>
                  <a:srgbClr val="0070C0"/>
                </a:solidFill>
              </a:rPr>
              <a:t>1,249 </a:t>
            </a:r>
            <a:r>
              <a:rPr lang="es-MX" dirty="0">
                <a:solidFill>
                  <a:srgbClr val="0070C0"/>
                </a:solidFill>
              </a:rPr>
              <a:t>revistas</a:t>
            </a:r>
          </a:p>
          <a:p>
            <a:r>
              <a:rPr lang="es-MX" dirty="0">
                <a:solidFill>
                  <a:srgbClr val="0070C0"/>
                </a:solidFill>
              </a:rPr>
              <a:t>	</a:t>
            </a:r>
            <a:r>
              <a:rPr lang="es-MX" sz="1200" b="1" dirty="0">
                <a:solidFill>
                  <a:srgbClr val="0070C0"/>
                </a:solidFill>
              </a:rPr>
              <a:t>●</a:t>
            </a:r>
            <a:r>
              <a:rPr lang="es-MX" b="1" dirty="0">
                <a:solidFill>
                  <a:srgbClr val="0070C0"/>
                </a:solidFill>
              </a:rPr>
              <a:t> &gt; </a:t>
            </a:r>
            <a:r>
              <a:rPr lang="es-MX" dirty="0">
                <a:solidFill>
                  <a:srgbClr val="0070C0"/>
                </a:solidFill>
              </a:rPr>
              <a:t>40,000 fascículos</a:t>
            </a:r>
          </a:p>
          <a:p>
            <a:r>
              <a:rPr lang="es-MX" dirty="0">
                <a:solidFill>
                  <a:srgbClr val="0070C0"/>
                </a:solidFill>
              </a:rPr>
              <a:t>	</a:t>
            </a:r>
            <a:r>
              <a:rPr lang="es-MX" sz="1200" b="1" dirty="0">
                <a:solidFill>
                  <a:srgbClr val="0070C0"/>
                </a:solidFill>
              </a:rPr>
              <a:t>● </a:t>
            </a:r>
            <a:r>
              <a:rPr lang="es-MX" b="1" dirty="0">
                <a:solidFill>
                  <a:srgbClr val="0070C0"/>
                </a:solidFill>
              </a:rPr>
              <a:t>+</a:t>
            </a:r>
            <a:r>
              <a:rPr lang="es-MX" sz="1200" b="1" dirty="0">
                <a:solidFill>
                  <a:srgbClr val="0070C0"/>
                </a:solidFill>
              </a:rPr>
              <a:t> </a:t>
            </a:r>
            <a:r>
              <a:rPr lang="es-MX" dirty="0" smtClean="0">
                <a:solidFill>
                  <a:srgbClr val="0070C0"/>
                </a:solidFill>
              </a:rPr>
              <a:t>570,000 </a:t>
            </a:r>
            <a:r>
              <a:rPr lang="es-MX" dirty="0">
                <a:solidFill>
                  <a:srgbClr val="0070C0"/>
                </a:solidFill>
              </a:rPr>
              <a:t>artículos en </a:t>
            </a:r>
            <a:r>
              <a:rPr lang="es-MX" dirty="0" smtClean="0">
                <a:solidFill>
                  <a:srgbClr val="0070C0"/>
                </a:solidFill>
              </a:rPr>
              <a:t>texto </a:t>
            </a:r>
            <a:r>
              <a:rPr lang="es-MX" dirty="0">
                <a:solidFill>
                  <a:srgbClr val="0070C0"/>
                </a:solidFill>
              </a:rPr>
              <a:t>completo</a:t>
            </a:r>
          </a:p>
          <a:p>
            <a:r>
              <a:rPr lang="es-MX" dirty="0">
                <a:solidFill>
                  <a:srgbClr val="0070C0"/>
                </a:solidFill>
              </a:rPr>
              <a:t>	</a:t>
            </a:r>
            <a:r>
              <a:rPr lang="es-MX" sz="1200" b="1" dirty="0">
                <a:solidFill>
                  <a:srgbClr val="0070C0"/>
                </a:solidFill>
              </a:rPr>
              <a:t>● </a:t>
            </a:r>
            <a:r>
              <a:rPr lang="es-MX" dirty="0">
                <a:solidFill>
                  <a:srgbClr val="0070C0"/>
                </a:solidFill>
              </a:rPr>
              <a:t>más de </a:t>
            </a:r>
            <a:r>
              <a:rPr lang="es-MX" b="1" dirty="0">
                <a:solidFill>
                  <a:srgbClr val="0070C0"/>
                </a:solidFill>
              </a:rPr>
              <a:t>13 millones </a:t>
            </a:r>
            <a:r>
              <a:rPr lang="es-MX" dirty="0">
                <a:solidFill>
                  <a:srgbClr val="0070C0"/>
                </a:solidFill>
              </a:rPr>
              <a:t>de citas bibliográficas</a:t>
            </a:r>
          </a:p>
        </p:txBody>
      </p:sp>
      <p:sp>
        <p:nvSpPr>
          <p:cNvPr id="2" name="Elipse 1"/>
          <p:cNvSpPr/>
          <p:nvPr/>
        </p:nvSpPr>
        <p:spPr>
          <a:xfrm>
            <a:off x="170024" y="3326605"/>
            <a:ext cx="1809589" cy="449988"/>
          </a:xfrm>
          <a:prstGeom prst="ellipse">
            <a:avLst/>
          </a:prstGeom>
          <a:solidFill>
            <a:srgbClr val="FF0000">
              <a:alpha val="3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4" name="Conector recto de flecha 3"/>
          <p:cNvCxnSpPr>
            <a:endCxn id="2" idx="7"/>
          </p:cNvCxnSpPr>
          <p:nvPr/>
        </p:nvCxnSpPr>
        <p:spPr>
          <a:xfrm flipH="1">
            <a:off x="1714605" y="1454970"/>
            <a:ext cx="1722583" cy="193753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a 2"/>
          <p:cNvGraphicFramePr>
            <a:graphicFrameLocks noGrp="1"/>
          </p:cNvGraphicFramePr>
          <p:nvPr>
            <p:extLst>
              <p:ext uri="{D42A27DB-BD31-4B8C-83A1-F6EECF244321}">
                <p14:modId xmlns:p14="http://schemas.microsoft.com/office/powerpoint/2010/main" val="1054228248"/>
              </p:ext>
            </p:extLst>
          </p:nvPr>
        </p:nvGraphicFramePr>
        <p:xfrm>
          <a:off x="9376365" y="3618548"/>
          <a:ext cx="2494371" cy="1015365"/>
        </p:xfrm>
        <a:graphic>
          <a:graphicData uri="http://schemas.openxmlformats.org/drawingml/2006/table">
            <a:tbl>
              <a:tblPr>
                <a:tableStyleId>{5C22544A-7EE6-4342-B048-85BDC9FD1C3A}</a:tableStyleId>
              </a:tblPr>
              <a:tblGrid>
                <a:gridCol w="1283127"/>
                <a:gridCol w="1211244"/>
              </a:tblGrid>
              <a:tr h="0">
                <a:tc gridSpan="2">
                  <a:txBody>
                    <a:bodyPr/>
                    <a:lstStyle/>
                    <a:p>
                      <a:pPr algn="l" fontAlgn="b"/>
                      <a:r>
                        <a:rPr lang="es-MX" sz="1400" b="1" u="none" strike="noStrike" dirty="0">
                          <a:effectLst/>
                        </a:rPr>
                        <a:t>Colección </a:t>
                      </a:r>
                      <a:r>
                        <a:rPr lang="es-MX" sz="1400" b="1" u="none" strike="noStrike" dirty="0" err="1">
                          <a:effectLst/>
                        </a:rPr>
                        <a:t>SciELO</a:t>
                      </a:r>
                      <a:r>
                        <a:rPr lang="es-MX" sz="1400" b="1" u="none" strike="noStrike" dirty="0">
                          <a:effectLst/>
                        </a:rPr>
                        <a:t>-México</a:t>
                      </a:r>
                      <a:r>
                        <a:rPr lang="es-MX" sz="1100" u="none" strike="noStrike" dirty="0">
                          <a:effectLst/>
                        </a:rPr>
                        <a:t> (jul 2016)</a:t>
                      </a:r>
                      <a:endParaRPr lang="es-MX" sz="1100" b="1" i="0" u="none" strike="noStrike" dirty="0">
                        <a:effectLst/>
                        <a:latin typeface="Arial" panose="020B0604020202020204" pitchFamily="34" charset="0"/>
                      </a:endParaRPr>
                    </a:p>
                  </a:txBody>
                  <a:tcPr marL="9525" marR="9525" marT="9525" marB="0" anchor="b"/>
                </a:tc>
                <a:tc hMerge="1">
                  <a:txBody>
                    <a:bodyPr/>
                    <a:lstStyle/>
                    <a:p>
                      <a:endParaRPr lang="es-MX"/>
                    </a:p>
                  </a:txBody>
                  <a:tcPr/>
                </a:tc>
              </a:tr>
              <a:tr h="200025">
                <a:tc>
                  <a:txBody>
                    <a:bodyPr/>
                    <a:lstStyle/>
                    <a:p>
                      <a:pPr algn="l" fontAlgn="b"/>
                      <a:r>
                        <a:rPr lang="es-MX" sz="1200" u="none" strike="noStrike" dirty="0">
                          <a:effectLst/>
                        </a:rPr>
                        <a:t>Títulos vigentes</a:t>
                      </a:r>
                      <a:endParaRPr lang="es-MX" sz="1200" b="1" i="0" u="none" strike="noStrike" dirty="0">
                        <a:effectLst/>
                        <a:latin typeface="Arial" panose="020B0604020202020204" pitchFamily="34" charset="0"/>
                      </a:endParaRPr>
                    </a:p>
                  </a:txBody>
                  <a:tcPr marL="9525" marR="9525" marT="9525" marB="0" anchor="b"/>
                </a:tc>
                <a:tc>
                  <a:txBody>
                    <a:bodyPr/>
                    <a:lstStyle/>
                    <a:p>
                      <a:pPr algn="r" fontAlgn="b"/>
                      <a:r>
                        <a:rPr lang="es-MX" sz="1200" u="none" strike="noStrike">
                          <a:effectLst/>
                        </a:rPr>
                        <a:t>145,00</a:t>
                      </a:r>
                      <a:endParaRPr lang="es-MX" sz="1200" b="0" i="0" u="none" strike="noStrike">
                        <a:effectLst/>
                        <a:latin typeface="Arial" panose="020B0604020202020204" pitchFamily="34" charset="0"/>
                      </a:endParaRPr>
                    </a:p>
                  </a:txBody>
                  <a:tcPr marL="9525" marR="9525" marT="9525" marB="0" anchor="b"/>
                </a:tc>
              </a:tr>
              <a:tr h="200025">
                <a:tc>
                  <a:txBody>
                    <a:bodyPr/>
                    <a:lstStyle/>
                    <a:p>
                      <a:pPr algn="l" fontAlgn="b"/>
                      <a:r>
                        <a:rPr lang="es-MX" sz="1200" u="none" strike="noStrike" dirty="0">
                          <a:effectLst/>
                        </a:rPr>
                        <a:t>Fascículos</a:t>
                      </a:r>
                      <a:endParaRPr lang="es-MX" sz="1200" b="1" i="0" u="none" strike="noStrike" dirty="0">
                        <a:effectLst/>
                        <a:latin typeface="Arial" panose="020B0604020202020204" pitchFamily="34" charset="0"/>
                      </a:endParaRPr>
                    </a:p>
                  </a:txBody>
                  <a:tcPr marL="9525" marR="9525" marT="9525" marB="0" anchor="b"/>
                </a:tc>
                <a:tc>
                  <a:txBody>
                    <a:bodyPr/>
                    <a:lstStyle/>
                    <a:p>
                      <a:pPr algn="r" fontAlgn="b"/>
                      <a:r>
                        <a:rPr lang="es-MX" sz="1200" u="none" strike="noStrike">
                          <a:effectLst/>
                        </a:rPr>
                        <a:t>4.047,00</a:t>
                      </a:r>
                      <a:endParaRPr lang="es-MX" sz="1200" b="0" i="0" u="none" strike="noStrike">
                        <a:effectLst/>
                        <a:latin typeface="Arial" panose="020B0604020202020204" pitchFamily="34" charset="0"/>
                      </a:endParaRPr>
                    </a:p>
                  </a:txBody>
                  <a:tcPr marL="9525" marR="9525" marT="9525" marB="0" anchor="b"/>
                </a:tc>
              </a:tr>
              <a:tr h="200025">
                <a:tc>
                  <a:txBody>
                    <a:bodyPr/>
                    <a:lstStyle/>
                    <a:p>
                      <a:pPr algn="l" fontAlgn="b"/>
                      <a:r>
                        <a:rPr lang="es-MX" sz="1200" u="none" strike="noStrike">
                          <a:effectLst/>
                        </a:rPr>
                        <a:t>Artículos</a:t>
                      </a:r>
                      <a:endParaRPr lang="es-MX" sz="1200" b="1" i="0" u="none" strike="noStrike">
                        <a:effectLst/>
                        <a:latin typeface="Arial" panose="020B0604020202020204" pitchFamily="34" charset="0"/>
                      </a:endParaRPr>
                    </a:p>
                  </a:txBody>
                  <a:tcPr marL="9525" marR="9525" marT="9525" marB="0" anchor="b"/>
                </a:tc>
                <a:tc>
                  <a:txBody>
                    <a:bodyPr/>
                    <a:lstStyle/>
                    <a:p>
                      <a:pPr algn="r" fontAlgn="b"/>
                      <a:r>
                        <a:rPr lang="es-MX" sz="1200" u="none" strike="noStrike">
                          <a:effectLst/>
                        </a:rPr>
                        <a:t>45.016,00</a:t>
                      </a:r>
                      <a:endParaRPr lang="es-MX" sz="1200" b="0" i="0" u="none" strike="noStrike">
                        <a:effectLst/>
                        <a:latin typeface="Arial" panose="020B0604020202020204" pitchFamily="34" charset="0"/>
                      </a:endParaRPr>
                    </a:p>
                  </a:txBody>
                  <a:tcPr marL="9525" marR="9525" marT="9525" marB="0" anchor="b"/>
                </a:tc>
              </a:tr>
              <a:tr h="143318">
                <a:tc>
                  <a:txBody>
                    <a:bodyPr/>
                    <a:lstStyle/>
                    <a:p>
                      <a:pPr algn="l" fontAlgn="b"/>
                      <a:r>
                        <a:rPr lang="es-MX" sz="1200" u="none" strike="noStrike">
                          <a:effectLst/>
                        </a:rPr>
                        <a:t>Referencias</a:t>
                      </a:r>
                      <a:endParaRPr lang="es-MX" sz="1200" b="1" i="0" u="none" strike="noStrike">
                        <a:effectLst/>
                        <a:latin typeface="Arial" panose="020B0604020202020204" pitchFamily="34" charset="0"/>
                      </a:endParaRPr>
                    </a:p>
                  </a:txBody>
                  <a:tcPr marL="9525" marR="9525" marT="9525" marB="0" anchor="b"/>
                </a:tc>
                <a:tc>
                  <a:txBody>
                    <a:bodyPr/>
                    <a:lstStyle/>
                    <a:p>
                      <a:pPr algn="r" fontAlgn="b"/>
                      <a:r>
                        <a:rPr lang="es-MX" sz="1200" u="none" strike="noStrike" dirty="0">
                          <a:effectLst/>
                        </a:rPr>
                        <a:t>1.172.108,00</a:t>
                      </a:r>
                      <a:endParaRPr lang="es-MX" sz="1200" b="0" i="0" u="none" strike="noStrike" dirty="0">
                        <a:effectLst/>
                        <a:latin typeface="Arial" panose="020B0604020202020204" pitchFamily="34" charset="0"/>
                      </a:endParaRPr>
                    </a:p>
                  </a:txBody>
                  <a:tcPr marL="9525" marR="9525" marT="9525" marB="0" anchor="b"/>
                </a:tc>
              </a:tr>
            </a:tbl>
          </a:graphicData>
        </a:graphic>
      </p:graphicFrame>
    </p:spTree>
    <p:extLst>
      <p:ext uri="{BB962C8B-B14F-4D97-AF65-F5344CB8AC3E}">
        <p14:creationId xmlns:p14="http://schemas.microsoft.com/office/powerpoint/2010/main" val="78260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1000"/>
                                        <p:tgtEl>
                                          <p:spTgt spid="3"/>
                                        </p:tgtEl>
                                      </p:cBhvr>
                                    </p:animEffect>
                                    <p:anim calcmode="lin" valueType="num">
                                      <p:cBhvr>
                                        <p:cTn id="83" dur="1000" fill="hold"/>
                                        <p:tgtEl>
                                          <p:spTgt spid="3"/>
                                        </p:tgtEl>
                                        <p:attrNameLst>
                                          <p:attrName>ppt_x</p:attrName>
                                        </p:attrNameLst>
                                      </p:cBhvr>
                                      <p:tavLst>
                                        <p:tav tm="0">
                                          <p:val>
                                            <p:strVal val="#ppt_x"/>
                                          </p:val>
                                        </p:tav>
                                        <p:tav tm="100000">
                                          <p:val>
                                            <p:strVal val="#ppt_x"/>
                                          </p:val>
                                        </p:tav>
                                      </p:tavLst>
                                    </p:anim>
                                    <p:anim calcmode="lin" valueType="num">
                                      <p:cBhvr>
                                        <p:cTn id="8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p:bldP spid="11" grpId="0" animBg="1"/>
      <p:bldP spid="21"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Imagen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493" y="2277269"/>
            <a:ext cx="2667000"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CuadroTexto 5"/>
          <p:cNvSpPr txBox="1">
            <a:spLocks noChangeArrowheads="1"/>
          </p:cNvSpPr>
          <p:nvPr/>
        </p:nvSpPr>
        <p:spPr bwMode="auto">
          <a:xfrm>
            <a:off x="2534194" y="965200"/>
            <a:ext cx="59922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s-MX" altLang="es-MX" sz="3200" dirty="0"/>
              <a:t>Modelo de </a:t>
            </a:r>
            <a:r>
              <a:rPr lang="es-MX" altLang="es-MX" sz="3200" dirty="0" smtClean="0"/>
              <a:t>publicación </a:t>
            </a:r>
            <a:r>
              <a:rPr lang="es-MX" altLang="es-MX" sz="3200" dirty="0"/>
              <a:t>en línea</a:t>
            </a:r>
          </a:p>
        </p:txBody>
      </p:sp>
      <p:sp>
        <p:nvSpPr>
          <p:cNvPr id="4100" name="CuadroTexto 6"/>
          <p:cNvSpPr txBox="1">
            <a:spLocks noChangeArrowheads="1"/>
          </p:cNvSpPr>
          <p:nvPr/>
        </p:nvSpPr>
        <p:spPr bwMode="auto">
          <a:xfrm>
            <a:off x="3216275" y="4457700"/>
            <a:ext cx="67214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s-MX" altLang="es-MX" sz="3200"/>
              <a:t>Sistema de indización </a:t>
            </a:r>
          </a:p>
          <a:p>
            <a:pPr eaLnBrk="1" hangingPunct="1"/>
            <a:r>
              <a:rPr lang="es-MX" altLang="es-MX" sz="3200"/>
              <a:t>       (bibliometría)</a:t>
            </a:r>
          </a:p>
        </p:txBody>
      </p:sp>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5900" y="4787900"/>
            <a:ext cx="18970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96525" y="433387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http://openaccess.lib.uom.gr/wp-content/uploads/2015/09/oj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6967" y="345103"/>
            <a:ext cx="2341562"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2338" y="4087813"/>
            <a:ext cx="3024187"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tutorial.shiksha360.com/wp-content/uploads/2014/07/Collection-of-XML-documen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7038" y="1663700"/>
            <a:ext cx="1449387"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1.bp.blogspot.com/-_BlDh1LT59Y/VZNOIPn8NuI/AAAAAAAAAEI/3d2GL3Ph1jM/s1600/htm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9513" y="1541463"/>
            <a:ext cx="1479550"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ector recto de flecha 2"/>
          <p:cNvCxnSpPr/>
          <p:nvPr/>
        </p:nvCxnSpPr>
        <p:spPr>
          <a:xfrm>
            <a:off x="6956425" y="2841625"/>
            <a:ext cx="879475" cy="117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9098" y="3865246"/>
            <a:ext cx="2967790" cy="2923877"/>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000" b="1" dirty="0" err="1" smtClean="0"/>
              <a:t>SciELO</a:t>
            </a:r>
            <a:r>
              <a:rPr lang="es-MX" sz="2000" dirty="0" smtClean="0">
                <a:solidFill>
                  <a:srgbClr val="0070C0"/>
                </a:solidFill>
              </a:rPr>
              <a:t> es un sistema con un doble propósito:</a:t>
            </a:r>
          </a:p>
          <a:p>
            <a:r>
              <a:rPr lang="es-MX" dirty="0">
                <a:solidFill>
                  <a:srgbClr val="0070C0"/>
                </a:solidFill>
              </a:rPr>
              <a:t>• </a:t>
            </a:r>
            <a:r>
              <a:rPr lang="es-MX" dirty="0" smtClean="0">
                <a:solidFill>
                  <a:srgbClr val="0070C0"/>
                </a:solidFill>
              </a:rPr>
              <a:t>Publicar textos en línea en formatos interoperables (HTML-XML, además de PDF)</a:t>
            </a:r>
          </a:p>
          <a:p>
            <a:endParaRPr lang="es-MX" dirty="0" smtClean="0">
              <a:solidFill>
                <a:srgbClr val="0070C0"/>
              </a:solidFill>
            </a:endParaRPr>
          </a:p>
          <a:p>
            <a:r>
              <a:rPr lang="es-MX" dirty="0" smtClean="0">
                <a:solidFill>
                  <a:srgbClr val="0070C0"/>
                </a:solidFill>
              </a:rPr>
              <a:t>• Proporcionar indicadores </a:t>
            </a:r>
            <a:r>
              <a:rPr lang="es-MX" dirty="0" err="1" smtClean="0">
                <a:solidFill>
                  <a:srgbClr val="0070C0"/>
                </a:solidFill>
              </a:rPr>
              <a:t>bibliométricos</a:t>
            </a:r>
            <a:r>
              <a:rPr lang="es-MX" dirty="0" smtClean="0">
                <a:solidFill>
                  <a:srgbClr val="0070C0"/>
                </a:solidFill>
              </a:rPr>
              <a:t>, incluyendo los que se basan en la citas recibidas</a:t>
            </a:r>
            <a:endParaRPr lang="es-MX" sz="1600" dirty="0">
              <a:solidFill>
                <a:srgbClr val="0070C0"/>
              </a:solidFill>
            </a:endParaRPr>
          </a:p>
        </p:txBody>
      </p:sp>
      <p:sp>
        <p:nvSpPr>
          <p:cNvPr id="14" name="CuadroTexto 13"/>
          <p:cNvSpPr txBox="1"/>
          <p:nvPr/>
        </p:nvSpPr>
        <p:spPr>
          <a:xfrm>
            <a:off x="8194675" y="1810822"/>
            <a:ext cx="2967790" cy="2062103"/>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1600" b="1" dirty="0" err="1" smtClean="0"/>
              <a:t>SciELO</a:t>
            </a:r>
            <a:r>
              <a:rPr lang="es-MX" sz="1600" dirty="0" smtClean="0">
                <a:solidFill>
                  <a:srgbClr val="0070C0"/>
                </a:solidFill>
              </a:rPr>
              <a:t> se diferencia de otras plataformas de publicación (como OJS) en que cuenta con una base de datos regional y centralizada, la cual es compatible con </a:t>
            </a:r>
            <a:r>
              <a:rPr lang="es-MX" sz="1600" dirty="0" smtClean="0">
                <a:solidFill>
                  <a:srgbClr val="0070C0"/>
                </a:solidFill>
              </a:rPr>
              <a:t>sistemas </a:t>
            </a:r>
            <a:r>
              <a:rPr lang="es-MX" sz="1600" dirty="0" smtClean="0">
                <a:solidFill>
                  <a:srgbClr val="0070C0"/>
                </a:solidFill>
              </a:rPr>
              <a:t>de indización </a:t>
            </a:r>
            <a:r>
              <a:rPr lang="es-MX" sz="1600" dirty="0" err="1" smtClean="0">
                <a:solidFill>
                  <a:srgbClr val="0070C0"/>
                </a:solidFill>
              </a:rPr>
              <a:t>bibliométricos</a:t>
            </a:r>
            <a:r>
              <a:rPr lang="es-MX" sz="1600" dirty="0" smtClean="0">
                <a:solidFill>
                  <a:srgbClr val="0070C0"/>
                </a:solidFill>
              </a:rPr>
              <a:t> como </a:t>
            </a:r>
            <a:r>
              <a:rPr lang="es-MX" sz="1600" dirty="0" err="1" smtClean="0">
                <a:solidFill>
                  <a:srgbClr val="0070C0"/>
                </a:solidFill>
              </a:rPr>
              <a:t>WoS</a:t>
            </a:r>
            <a:endParaRPr lang="es-MX" sz="1200" dirty="0">
              <a:solidFill>
                <a:srgbClr val="0070C0"/>
              </a:solidFill>
            </a:endParaRPr>
          </a:p>
        </p:txBody>
      </p:sp>
    </p:spTree>
    <p:extLst>
      <p:ext uri="{BB962C8B-B14F-4D97-AF65-F5344CB8AC3E}">
        <p14:creationId xmlns:p14="http://schemas.microsoft.com/office/powerpoint/2010/main" val="3953123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fade">
                                      <p:cBhvr>
                                        <p:cTn id="21" dur="1000"/>
                                        <p:tgtEl>
                                          <p:spTgt spid="2052"/>
                                        </p:tgtEl>
                                      </p:cBhvr>
                                    </p:animEffect>
                                    <p:anim calcmode="lin" valueType="num">
                                      <p:cBhvr>
                                        <p:cTn id="22" dur="1000" fill="hold"/>
                                        <p:tgtEl>
                                          <p:spTgt spid="2052"/>
                                        </p:tgtEl>
                                        <p:attrNameLst>
                                          <p:attrName>ppt_x</p:attrName>
                                        </p:attrNameLst>
                                      </p:cBhvr>
                                      <p:tavLst>
                                        <p:tav tm="0">
                                          <p:val>
                                            <p:strVal val="#ppt_x"/>
                                          </p:val>
                                        </p:tav>
                                        <p:tav tm="100000">
                                          <p:val>
                                            <p:strVal val="#ppt_x"/>
                                          </p:val>
                                        </p:tav>
                                      </p:tavLst>
                                    </p:anim>
                                    <p:anim calcmode="lin" valueType="num">
                                      <p:cBhvr>
                                        <p:cTn id="23"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par>
                                <p:cTn id="38" presetID="53" presetClass="entr" presetSubtype="16"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áfico 3"/>
          <p:cNvGraphicFramePr>
            <a:graphicFrameLocks/>
          </p:cNvGraphicFramePr>
          <p:nvPr>
            <p:extLst>
              <p:ext uri="{D42A27DB-BD31-4B8C-83A1-F6EECF244321}">
                <p14:modId xmlns:p14="http://schemas.microsoft.com/office/powerpoint/2010/main" val="2474625981"/>
              </p:ext>
            </p:extLst>
          </p:nvPr>
        </p:nvGraphicFramePr>
        <p:xfrm>
          <a:off x="282538" y="207167"/>
          <a:ext cx="5905611" cy="3216517"/>
        </p:xfrm>
        <a:graphic>
          <a:graphicData uri="http://schemas.openxmlformats.org/drawingml/2006/chart">
            <c:chart xmlns:c="http://schemas.openxmlformats.org/drawingml/2006/chart" xmlns:r="http://schemas.openxmlformats.org/officeDocument/2006/relationships" r:id="rId2"/>
          </a:graphicData>
        </a:graphic>
      </p:graphicFrame>
      <p:sp>
        <p:nvSpPr>
          <p:cNvPr id="5" name="CuadroTexto 4"/>
          <p:cNvSpPr txBox="1"/>
          <p:nvPr/>
        </p:nvSpPr>
        <p:spPr>
          <a:xfrm>
            <a:off x="6311199" y="454098"/>
            <a:ext cx="3747202" cy="646331"/>
          </a:xfrm>
          <a:prstGeom prst="rect">
            <a:avLst/>
          </a:prstGeom>
          <a:noFill/>
        </p:spPr>
        <p:txBody>
          <a:bodyPr wrap="square" rtlCol="0">
            <a:spAutoFit/>
          </a:bodyPr>
          <a:lstStyle/>
          <a:p>
            <a:r>
              <a:rPr lang="es-MX" sz="1200" dirty="0" smtClean="0"/>
              <a:t>Números totales: revistas ingresadas a la colección por año, no se consideran bajas a no-vigentes y cambios de títulos</a:t>
            </a:r>
            <a:endParaRPr lang="es-MX" sz="1200" dirty="0"/>
          </a:p>
        </p:txBody>
      </p:sp>
      <p:graphicFrame>
        <p:nvGraphicFramePr>
          <p:cNvPr id="6" name="Gráfico 5"/>
          <p:cNvGraphicFramePr>
            <a:graphicFrameLocks/>
          </p:cNvGraphicFramePr>
          <p:nvPr>
            <p:extLst>
              <p:ext uri="{D42A27DB-BD31-4B8C-83A1-F6EECF244321}">
                <p14:modId xmlns:p14="http://schemas.microsoft.com/office/powerpoint/2010/main" val="3019356592"/>
              </p:ext>
            </p:extLst>
          </p:nvPr>
        </p:nvGraphicFramePr>
        <p:xfrm>
          <a:off x="5274246" y="3027178"/>
          <a:ext cx="6838785" cy="38308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a 6"/>
          <p:cNvGraphicFramePr>
            <a:graphicFrameLocks noGrp="1"/>
          </p:cNvGraphicFramePr>
          <p:nvPr>
            <p:extLst>
              <p:ext uri="{D42A27DB-BD31-4B8C-83A1-F6EECF244321}">
                <p14:modId xmlns:p14="http://schemas.microsoft.com/office/powerpoint/2010/main" val="1133739822"/>
              </p:ext>
            </p:extLst>
          </p:nvPr>
        </p:nvGraphicFramePr>
        <p:xfrm>
          <a:off x="505822" y="4130748"/>
          <a:ext cx="4034281" cy="1924494"/>
        </p:xfrm>
        <a:graphic>
          <a:graphicData uri="http://schemas.openxmlformats.org/drawingml/2006/table">
            <a:tbl>
              <a:tblPr>
                <a:tableStyleId>{5C22544A-7EE6-4342-B048-85BDC9FD1C3A}</a:tableStyleId>
              </a:tblPr>
              <a:tblGrid>
                <a:gridCol w="2031249"/>
                <a:gridCol w="2003032"/>
              </a:tblGrid>
              <a:tr h="422449">
                <a:tc gridSpan="2">
                  <a:txBody>
                    <a:bodyPr/>
                    <a:lstStyle/>
                    <a:p>
                      <a:pPr algn="l" fontAlgn="b"/>
                      <a:r>
                        <a:rPr lang="es-MX" sz="1400" b="1" u="none" strike="noStrike" dirty="0">
                          <a:effectLst/>
                        </a:rPr>
                        <a:t>Colección </a:t>
                      </a:r>
                      <a:r>
                        <a:rPr lang="es-MX" sz="1400" b="1" u="none" strike="noStrike" dirty="0" err="1">
                          <a:effectLst/>
                        </a:rPr>
                        <a:t>SciELO</a:t>
                      </a:r>
                      <a:r>
                        <a:rPr lang="es-MX" sz="1400" b="1" u="none" strike="noStrike" dirty="0">
                          <a:effectLst/>
                        </a:rPr>
                        <a:t>-México</a:t>
                      </a:r>
                      <a:r>
                        <a:rPr lang="es-MX" sz="1100" u="none" strike="noStrike" dirty="0">
                          <a:effectLst/>
                        </a:rPr>
                        <a:t> </a:t>
                      </a:r>
                      <a:r>
                        <a:rPr lang="es-MX" sz="1400" u="none" strike="noStrike" dirty="0">
                          <a:effectLst/>
                        </a:rPr>
                        <a:t>(jul 2016)</a:t>
                      </a:r>
                      <a:endParaRPr lang="es-MX" sz="1400" b="1" i="0" u="none" strike="noStrike" dirty="0">
                        <a:effectLst/>
                        <a:latin typeface="Arial" panose="020B0604020202020204" pitchFamily="34" charset="0"/>
                      </a:endParaRPr>
                    </a:p>
                  </a:txBody>
                  <a:tcPr marL="9525" marR="9525" marT="9525" marB="0" anchor="b"/>
                </a:tc>
                <a:tc hMerge="1">
                  <a:txBody>
                    <a:bodyPr/>
                    <a:lstStyle/>
                    <a:p>
                      <a:endParaRPr lang="es-MX"/>
                    </a:p>
                  </a:txBody>
                  <a:tcPr/>
                </a:tc>
              </a:tr>
              <a:tr h="379122">
                <a:tc>
                  <a:txBody>
                    <a:bodyPr/>
                    <a:lstStyle/>
                    <a:p>
                      <a:pPr algn="l" fontAlgn="b"/>
                      <a:r>
                        <a:rPr lang="es-MX" sz="1800" u="none" strike="noStrike" dirty="0">
                          <a:effectLst/>
                        </a:rPr>
                        <a:t>Títulos vigentes</a:t>
                      </a:r>
                      <a:endParaRPr lang="es-MX" sz="1800" b="1" i="0" u="none" strike="noStrike" dirty="0">
                        <a:effectLst/>
                        <a:latin typeface="Arial" panose="020B0604020202020204" pitchFamily="34" charset="0"/>
                      </a:endParaRPr>
                    </a:p>
                  </a:txBody>
                  <a:tcPr marL="9525" marR="9525" marT="9525" marB="0" anchor="b"/>
                </a:tc>
                <a:tc>
                  <a:txBody>
                    <a:bodyPr/>
                    <a:lstStyle/>
                    <a:p>
                      <a:pPr algn="r" fontAlgn="b"/>
                      <a:r>
                        <a:rPr lang="es-MX" sz="1800" u="none" strike="noStrike" dirty="0">
                          <a:effectLst/>
                        </a:rPr>
                        <a:t>145,00</a:t>
                      </a:r>
                      <a:endParaRPr lang="es-MX" sz="1800" b="0" i="0" u="none" strike="noStrike" dirty="0">
                        <a:effectLst/>
                        <a:latin typeface="Arial" panose="020B0604020202020204" pitchFamily="34" charset="0"/>
                      </a:endParaRPr>
                    </a:p>
                  </a:txBody>
                  <a:tcPr marL="9525" marR="9525" marT="9525" marB="0" anchor="b"/>
                </a:tc>
              </a:tr>
              <a:tr h="379122">
                <a:tc>
                  <a:txBody>
                    <a:bodyPr/>
                    <a:lstStyle/>
                    <a:p>
                      <a:pPr algn="l" fontAlgn="b"/>
                      <a:r>
                        <a:rPr lang="es-MX" sz="1800" u="none" strike="noStrike" dirty="0">
                          <a:effectLst/>
                        </a:rPr>
                        <a:t>Fascículos</a:t>
                      </a:r>
                      <a:endParaRPr lang="es-MX" sz="1800" b="1" i="0" u="none" strike="noStrike" dirty="0">
                        <a:effectLst/>
                        <a:latin typeface="Arial" panose="020B0604020202020204" pitchFamily="34" charset="0"/>
                      </a:endParaRPr>
                    </a:p>
                  </a:txBody>
                  <a:tcPr marL="9525" marR="9525" marT="9525" marB="0" anchor="b"/>
                </a:tc>
                <a:tc>
                  <a:txBody>
                    <a:bodyPr/>
                    <a:lstStyle/>
                    <a:p>
                      <a:pPr algn="r" fontAlgn="b"/>
                      <a:r>
                        <a:rPr lang="es-MX" sz="1800" u="none" strike="noStrike" dirty="0">
                          <a:effectLst/>
                        </a:rPr>
                        <a:t>4.047,00</a:t>
                      </a:r>
                      <a:endParaRPr lang="es-MX" sz="1800" b="0" i="0" u="none" strike="noStrike" dirty="0">
                        <a:effectLst/>
                        <a:latin typeface="Arial" panose="020B0604020202020204" pitchFamily="34" charset="0"/>
                      </a:endParaRPr>
                    </a:p>
                  </a:txBody>
                  <a:tcPr marL="9525" marR="9525" marT="9525" marB="0" anchor="b"/>
                </a:tc>
              </a:tr>
              <a:tr h="379122">
                <a:tc>
                  <a:txBody>
                    <a:bodyPr/>
                    <a:lstStyle/>
                    <a:p>
                      <a:pPr algn="l" fontAlgn="b"/>
                      <a:r>
                        <a:rPr lang="es-MX" sz="1800" u="none" strike="noStrike">
                          <a:effectLst/>
                        </a:rPr>
                        <a:t>Artículos</a:t>
                      </a:r>
                      <a:endParaRPr lang="es-MX" sz="1800" b="1" i="0" u="none" strike="noStrike">
                        <a:effectLst/>
                        <a:latin typeface="Arial" panose="020B0604020202020204" pitchFamily="34" charset="0"/>
                      </a:endParaRPr>
                    </a:p>
                  </a:txBody>
                  <a:tcPr marL="9525" marR="9525" marT="9525" marB="0" anchor="b"/>
                </a:tc>
                <a:tc>
                  <a:txBody>
                    <a:bodyPr/>
                    <a:lstStyle/>
                    <a:p>
                      <a:pPr algn="r" fontAlgn="b"/>
                      <a:r>
                        <a:rPr lang="es-MX" sz="1800" u="none" strike="noStrike" dirty="0">
                          <a:effectLst/>
                        </a:rPr>
                        <a:t>45.016,00</a:t>
                      </a:r>
                      <a:endParaRPr lang="es-MX" sz="1800" b="0" i="0" u="none" strike="noStrike" dirty="0">
                        <a:effectLst/>
                        <a:latin typeface="Arial" panose="020B0604020202020204" pitchFamily="34" charset="0"/>
                      </a:endParaRPr>
                    </a:p>
                  </a:txBody>
                  <a:tcPr marL="9525" marR="9525" marT="9525" marB="0" anchor="b"/>
                </a:tc>
              </a:tr>
              <a:tr h="364679">
                <a:tc>
                  <a:txBody>
                    <a:bodyPr/>
                    <a:lstStyle/>
                    <a:p>
                      <a:pPr algn="l" fontAlgn="b"/>
                      <a:r>
                        <a:rPr lang="es-MX" sz="1800" u="none" strike="noStrike">
                          <a:effectLst/>
                        </a:rPr>
                        <a:t>Referencias</a:t>
                      </a:r>
                      <a:endParaRPr lang="es-MX" sz="1800" b="1" i="0" u="none" strike="noStrike">
                        <a:effectLst/>
                        <a:latin typeface="Arial" panose="020B0604020202020204" pitchFamily="34" charset="0"/>
                      </a:endParaRPr>
                    </a:p>
                  </a:txBody>
                  <a:tcPr marL="9525" marR="9525" marT="9525" marB="0" anchor="b"/>
                </a:tc>
                <a:tc>
                  <a:txBody>
                    <a:bodyPr/>
                    <a:lstStyle/>
                    <a:p>
                      <a:pPr algn="r" fontAlgn="b"/>
                      <a:r>
                        <a:rPr lang="es-MX" sz="1800" u="none" strike="noStrike" dirty="0">
                          <a:effectLst/>
                        </a:rPr>
                        <a:t>1.172.108,00</a:t>
                      </a:r>
                      <a:endParaRPr lang="es-MX" sz="1800" b="0" i="0" u="none" strike="noStrike" dirty="0">
                        <a:effectLst/>
                        <a:latin typeface="Arial" panose="020B0604020202020204" pitchFamily="34" charset="0"/>
                      </a:endParaRPr>
                    </a:p>
                  </a:txBody>
                  <a:tcPr marL="9525" marR="9525" marT="9525" marB="0" anchor="b"/>
                </a:tc>
              </a:tr>
            </a:tbl>
          </a:graphicData>
        </a:graphic>
      </p:graphicFrame>
      <p:sp>
        <p:nvSpPr>
          <p:cNvPr id="8" name="CuadroTexto 7"/>
          <p:cNvSpPr txBox="1"/>
          <p:nvPr/>
        </p:nvSpPr>
        <p:spPr>
          <a:xfrm>
            <a:off x="9034131" y="2211572"/>
            <a:ext cx="3157869" cy="646331"/>
          </a:xfrm>
          <a:prstGeom prst="rect">
            <a:avLst/>
          </a:prstGeom>
          <a:noFill/>
        </p:spPr>
        <p:txBody>
          <a:bodyPr wrap="square" rtlCol="0">
            <a:spAutoFit/>
          </a:bodyPr>
          <a:lstStyle/>
          <a:p>
            <a:pPr algn="r"/>
            <a:r>
              <a:rPr lang="es-MX" b="1" dirty="0" smtClean="0"/>
              <a:t>2016</a:t>
            </a:r>
            <a:r>
              <a:rPr lang="es-MX" dirty="0" smtClean="0"/>
              <a:t>: inicia la publicación en metodología XML</a:t>
            </a:r>
            <a:endParaRPr lang="es-MX" dirty="0"/>
          </a:p>
        </p:txBody>
      </p:sp>
      <p:sp>
        <p:nvSpPr>
          <p:cNvPr id="9" name="Elipse 8"/>
          <p:cNvSpPr/>
          <p:nvPr/>
        </p:nvSpPr>
        <p:spPr>
          <a:xfrm>
            <a:off x="11338848" y="5092995"/>
            <a:ext cx="853152" cy="829340"/>
          </a:xfrm>
          <a:prstGeom prst="ellipse">
            <a:avLst/>
          </a:prstGeom>
          <a:solidFill>
            <a:srgbClr val="FF0000">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 name="Conector recto de flecha 10"/>
          <p:cNvCxnSpPr>
            <a:stCxn id="9" idx="0"/>
          </p:cNvCxnSpPr>
          <p:nvPr/>
        </p:nvCxnSpPr>
        <p:spPr>
          <a:xfrm flipV="1">
            <a:off x="11765424" y="2857903"/>
            <a:ext cx="47348" cy="2235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76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74428" y="1584427"/>
            <a:ext cx="12117572" cy="3107403"/>
          </a:xfrm>
          <a:prstGeom prst="rect">
            <a:avLst/>
          </a:prstGeom>
        </p:spPr>
      </p:pic>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9935" y="224404"/>
            <a:ext cx="1643439" cy="1094081"/>
          </a:xfrm>
          <a:prstGeom prst="rect">
            <a:avLst/>
          </a:prstGeom>
        </p:spPr>
      </p:pic>
      <p:pic>
        <p:nvPicPr>
          <p:cNvPr id="11"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283" y="224405"/>
            <a:ext cx="1130787" cy="108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uadroTexto 11"/>
          <p:cNvSpPr txBox="1"/>
          <p:nvPr/>
        </p:nvSpPr>
        <p:spPr>
          <a:xfrm>
            <a:off x="1998921" y="505861"/>
            <a:ext cx="6836735" cy="461665"/>
          </a:xfrm>
          <a:prstGeom prst="rect">
            <a:avLst/>
          </a:prstGeom>
          <a:noFill/>
        </p:spPr>
        <p:txBody>
          <a:bodyPr wrap="square" rtlCol="0">
            <a:spAutoFit/>
          </a:bodyPr>
          <a:lstStyle/>
          <a:p>
            <a:r>
              <a:rPr lang="es-MX" sz="2400" dirty="0" smtClean="0"/>
              <a:t>Fuentes de financiamiento externo de </a:t>
            </a:r>
            <a:r>
              <a:rPr lang="es-MX" sz="2400" dirty="0" err="1" smtClean="0"/>
              <a:t>SciELO</a:t>
            </a:r>
            <a:r>
              <a:rPr lang="es-MX" sz="2400" dirty="0" smtClean="0"/>
              <a:t>-México</a:t>
            </a:r>
            <a:endParaRPr lang="es-MX" sz="2400" dirty="0"/>
          </a:p>
        </p:txBody>
      </p:sp>
      <p:grpSp>
        <p:nvGrpSpPr>
          <p:cNvPr id="17" name="Grupo 16"/>
          <p:cNvGrpSpPr/>
          <p:nvPr/>
        </p:nvGrpSpPr>
        <p:grpSpPr>
          <a:xfrm>
            <a:off x="74429" y="4741765"/>
            <a:ext cx="11296722" cy="872180"/>
            <a:chOff x="74429" y="4741765"/>
            <a:chExt cx="11296722" cy="872180"/>
          </a:xfrm>
        </p:grpSpPr>
        <p:sp>
          <p:nvSpPr>
            <p:cNvPr id="13" name="CuadroTexto 12"/>
            <p:cNvSpPr txBox="1"/>
            <p:nvPr/>
          </p:nvSpPr>
          <p:spPr>
            <a:xfrm>
              <a:off x="74429" y="4875281"/>
              <a:ext cx="7506586" cy="738664"/>
            </a:xfrm>
            <a:prstGeom prst="rect">
              <a:avLst/>
            </a:prstGeom>
            <a:noFill/>
          </p:spPr>
          <p:txBody>
            <a:bodyPr wrap="square" rtlCol="0">
              <a:spAutoFit/>
            </a:bodyPr>
            <a:lstStyle/>
            <a:p>
              <a:r>
                <a:rPr lang="es-MX" sz="1600" dirty="0" smtClean="0"/>
                <a:t>• Convenio con empresa                                         (2013-  ): </a:t>
              </a:r>
              <a:r>
                <a:rPr lang="es-MX" b="1" dirty="0" smtClean="0"/>
                <a:t>4</a:t>
              </a:r>
              <a:r>
                <a:rPr lang="es-MX" sz="1600" dirty="0" smtClean="0"/>
                <a:t> revistas</a:t>
              </a:r>
              <a:endParaRPr lang="es-MX" dirty="0" smtClean="0"/>
            </a:p>
            <a:p>
              <a:endParaRPr lang="es-MX" sz="2400" dirty="0"/>
            </a:p>
          </p:txBody>
        </p:sp>
        <p:pic>
          <p:nvPicPr>
            <p:cNvPr id="6146" name="Picture 2" descr="http://www.urse.edu.mx/biblioteca/img/medicina/medigraphi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1020" y="4741765"/>
              <a:ext cx="1670050" cy="582880"/>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p:cNvSpPr txBox="1"/>
            <p:nvPr/>
          </p:nvSpPr>
          <p:spPr>
            <a:xfrm>
              <a:off x="5601586" y="4741765"/>
              <a:ext cx="5769565" cy="830997"/>
            </a:xfrm>
            <a:prstGeom prst="rect">
              <a:avLst/>
            </a:prstGeom>
            <a:noFill/>
          </p:spPr>
          <p:txBody>
            <a:bodyPr wrap="square" rtlCol="0">
              <a:spAutoFit/>
            </a:bodyPr>
            <a:lstStyle/>
            <a:p>
              <a:r>
                <a:rPr lang="es-MX" sz="1200" dirty="0" smtClean="0"/>
                <a:t>• Acta ortopédica mexicana</a:t>
              </a:r>
            </a:p>
            <a:p>
              <a:r>
                <a:rPr lang="es-MX" sz="1200" dirty="0"/>
                <a:t>• </a:t>
              </a:r>
              <a:r>
                <a:rPr lang="es-MX" sz="1200" dirty="0" smtClean="0"/>
                <a:t>Neumología y cirugía de tórax</a:t>
              </a:r>
            </a:p>
            <a:p>
              <a:r>
                <a:rPr lang="es-MX" sz="1200" dirty="0"/>
                <a:t>• </a:t>
              </a:r>
              <a:r>
                <a:rPr lang="es-MX" sz="1200" dirty="0" smtClean="0"/>
                <a:t>Revista de la Asociación Mexicana de Medicina Crítica y Terapia Intensiva</a:t>
              </a:r>
            </a:p>
            <a:p>
              <a:r>
                <a:rPr lang="es-MX" sz="1200" dirty="0"/>
                <a:t>• </a:t>
              </a:r>
              <a:r>
                <a:rPr lang="es-MX" sz="1200" dirty="0" smtClean="0"/>
                <a:t>Revista mexicana de cardiología</a:t>
              </a:r>
              <a:endParaRPr lang="es-MX" sz="1200" dirty="0"/>
            </a:p>
          </p:txBody>
        </p:sp>
      </p:grpSp>
      <p:sp>
        <p:nvSpPr>
          <p:cNvPr id="16" name="CuadroTexto 15"/>
          <p:cNvSpPr txBox="1"/>
          <p:nvPr/>
        </p:nvSpPr>
        <p:spPr>
          <a:xfrm>
            <a:off x="74428" y="5711341"/>
            <a:ext cx="11444368" cy="369332"/>
          </a:xfrm>
          <a:prstGeom prst="rect">
            <a:avLst/>
          </a:prstGeom>
          <a:noFill/>
        </p:spPr>
        <p:txBody>
          <a:bodyPr wrap="square" rtlCol="0">
            <a:spAutoFit/>
          </a:bodyPr>
          <a:lstStyle/>
          <a:p>
            <a:r>
              <a:rPr lang="es-MX" sz="1600" dirty="0"/>
              <a:t>• </a:t>
            </a:r>
            <a:r>
              <a:rPr lang="es-MX" sz="1600" dirty="0" smtClean="0"/>
              <a:t>Revistas que pagan por su inclusión (marcado y publicación HTML-XML): </a:t>
            </a:r>
            <a:r>
              <a:rPr lang="es-MX" b="1" dirty="0" smtClean="0"/>
              <a:t>3  </a:t>
            </a:r>
            <a:r>
              <a:rPr lang="es-MX" sz="1600" dirty="0" smtClean="0"/>
              <a:t>[Revista IUS, </a:t>
            </a:r>
            <a:r>
              <a:rPr lang="es-MX" sz="1600" dirty="0" err="1" smtClean="0"/>
              <a:t>Tla-melaua</a:t>
            </a:r>
            <a:r>
              <a:rPr lang="es-MX" sz="1600" dirty="0" smtClean="0"/>
              <a:t> (BUAP), </a:t>
            </a:r>
            <a:r>
              <a:rPr lang="es-MX" sz="1600" dirty="0" err="1" smtClean="0"/>
              <a:t>CienciaUAT</a:t>
            </a:r>
            <a:r>
              <a:rPr lang="es-MX" sz="1600" dirty="0" smtClean="0"/>
              <a:t> (Tamaulipas)]</a:t>
            </a:r>
            <a:endParaRPr lang="es-MX" sz="1600" dirty="0"/>
          </a:p>
        </p:txBody>
      </p:sp>
      <p:sp>
        <p:nvSpPr>
          <p:cNvPr id="19" name="CuadroTexto 18"/>
          <p:cNvSpPr txBox="1"/>
          <p:nvPr/>
        </p:nvSpPr>
        <p:spPr>
          <a:xfrm>
            <a:off x="69820" y="6273225"/>
            <a:ext cx="12122179" cy="584775"/>
          </a:xfrm>
          <a:prstGeom prst="rect">
            <a:avLst/>
          </a:prstGeom>
          <a:noFill/>
        </p:spPr>
        <p:txBody>
          <a:bodyPr wrap="square" rtlCol="0">
            <a:spAutoFit/>
          </a:bodyPr>
          <a:lstStyle/>
          <a:p>
            <a:r>
              <a:rPr lang="es-MX" sz="1600" dirty="0"/>
              <a:t>• </a:t>
            </a:r>
            <a:r>
              <a:rPr lang="es-MX" sz="1600" dirty="0" smtClean="0"/>
              <a:t>Nuevo modelo de sustentabilidad (oct. 2016 -   ) : </a:t>
            </a:r>
            <a:r>
              <a:rPr lang="es-MX" sz="1600" b="1" dirty="0" smtClean="0"/>
              <a:t>1)</a:t>
            </a:r>
            <a:r>
              <a:rPr lang="es-MX" sz="1600" dirty="0" smtClean="0"/>
              <a:t> financiamiento CONACYT 2017-2018 , </a:t>
            </a:r>
            <a:r>
              <a:rPr lang="es-MX" sz="1600" b="1" dirty="0" smtClean="0"/>
              <a:t>2)</a:t>
            </a:r>
            <a:r>
              <a:rPr lang="es-MX" sz="1600" dirty="0" smtClean="0"/>
              <a:t> División del trabajo con editores , </a:t>
            </a:r>
            <a:r>
              <a:rPr lang="es-MX" sz="1600" b="1" dirty="0" smtClean="0"/>
              <a:t>3)</a:t>
            </a:r>
            <a:r>
              <a:rPr lang="es-MX" sz="1600" dirty="0" smtClean="0"/>
              <a:t> Tercerización con empresas editoriales certificadas por </a:t>
            </a:r>
            <a:r>
              <a:rPr lang="es-MX" sz="1600" dirty="0" err="1" smtClean="0"/>
              <a:t>SciELOMX</a:t>
            </a:r>
            <a:r>
              <a:rPr lang="es-MX" sz="1600" dirty="0" smtClean="0"/>
              <a:t> y pago con recursos de CONACYT a editores</a:t>
            </a:r>
            <a:endParaRPr lang="es-MX" sz="1600" dirty="0"/>
          </a:p>
        </p:txBody>
      </p:sp>
    </p:spTree>
    <p:extLst>
      <p:ext uri="{BB962C8B-B14F-4D97-AF65-F5344CB8AC3E}">
        <p14:creationId xmlns:p14="http://schemas.microsoft.com/office/powerpoint/2010/main" val="22443140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590218"/>
          </a:xfrm>
        </p:spPr>
        <p:txBody>
          <a:bodyPr>
            <a:normAutofit fontScale="90000"/>
          </a:bodyPr>
          <a:lstStyle/>
          <a:p>
            <a:r>
              <a:rPr lang="es-MX" b="1" dirty="0"/>
              <a:t>Retos y oportunidades</a:t>
            </a:r>
          </a:p>
        </p:txBody>
      </p:sp>
      <p:sp>
        <p:nvSpPr>
          <p:cNvPr id="3" name="Marcador de contenido 2"/>
          <p:cNvSpPr>
            <a:spLocks noGrp="1"/>
          </p:cNvSpPr>
          <p:nvPr>
            <p:ph idx="1"/>
          </p:nvPr>
        </p:nvSpPr>
        <p:spPr>
          <a:xfrm>
            <a:off x="289380" y="2254165"/>
            <a:ext cx="11586949" cy="4351338"/>
          </a:xfrm>
        </p:spPr>
        <p:txBody>
          <a:bodyPr>
            <a:normAutofit/>
          </a:bodyPr>
          <a:lstStyle/>
          <a:p>
            <a:r>
              <a:rPr lang="es-MX" b="1" dirty="0" smtClean="0">
                <a:solidFill>
                  <a:srgbClr val="FF0000"/>
                </a:solidFill>
              </a:rPr>
              <a:t>MAYOR RETO</a:t>
            </a:r>
            <a:r>
              <a:rPr lang="es-MX" dirty="0" smtClean="0"/>
              <a:t>: </a:t>
            </a:r>
          </a:p>
          <a:p>
            <a:pPr marL="0" indent="0">
              <a:buNone/>
            </a:pPr>
            <a:r>
              <a:rPr lang="es-MX" dirty="0" smtClean="0"/>
              <a:t>Sustentabilidad. Producto demandante en personal por su </a:t>
            </a:r>
            <a:r>
              <a:rPr lang="es-MX" dirty="0" smtClean="0"/>
              <a:t>metodología</a:t>
            </a:r>
            <a:endParaRPr lang="es-MX" dirty="0"/>
          </a:p>
          <a:p>
            <a:r>
              <a:rPr lang="es-MX" sz="3200" b="1" dirty="0" smtClean="0">
                <a:solidFill>
                  <a:schemeClr val="accent6">
                    <a:lumMod val="75000"/>
                  </a:schemeClr>
                </a:solidFill>
              </a:rPr>
              <a:t>Propuestas de solución</a:t>
            </a:r>
          </a:p>
          <a:p>
            <a:pPr lvl="1"/>
            <a:r>
              <a:rPr lang="es-MX" dirty="0" smtClean="0"/>
              <a:t>Propuesta de CONACYT: capacitación a editores y tercerización vía empresas editoriales certificadas por </a:t>
            </a:r>
            <a:r>
              <a:rPr lang="es-MX" dirty="0" err="1" smtClean="0"/>
              <a:t>SciELO</a:t>
            </a:r>
            <a:r>
              <a:rPr lang="es-MX" dirty="0" smtClean="0"/>
              <a:t>-México, lo que convierte a </a:t>
            </a:r>
            <a:r>
              <a:rPr lang="es-MX" dirty="0" err="1" smtClean="0"/>
              <a:t>SciELO</a:t>
            </a:r>
            <a:r>
              <a:rPr lang="es-MX" dirty="0" smtClean="0"/>
              <a:t>-México en un centro coordinador, asesor y centralizador de un flujo editorial nacional que combina diversos actores</a:t>
            </a:r>
          </a:p>
          <a:p>
            <a:pPr lvl="1"/>
            <a:r>
              <a:rPr lang="es-MX" dirty="0" smtClean="0"/>
              <a:t>Unir esfuerzos con proyectos de revistas de la UNAM</a:t>
            </a:r>
          </a:p>
          <a:p>
            <a:pPr lvl="1"/>
            <a:r>
              <a:rPr lang="es-MX" dirty="0" smtClean="0"/>
              <a:t>Pendiente financiamiento de la UNAM para inclusión de revistas UNAM en </a:t>
            </a:r>
            <a:r>
              <a:rPr lang="es-MX" dirty="0" err="1" smtClean="0"/>
              <a:t>SciELO</a:t>
            </a:r>
            <a:r>
              <a:rPr lang="es-MX" dirty="0" smtClean="0"/>
              <a:t>-México y </a:t>
            </a:r>
            <a:r>
              <a:rPr lang="es-MX" dirty="0" err="1" smtClean="0"/>
              <a:t>SciELO</a:t>
            </a:r>
            <a:r>
              <a:rPr lang="es-MX" dirty="0" smtClean="0"/>
              <a:t> </a:t>
            </a:r>
            <a:r>
              <a:rPr lang="es-MX" dirty="0" err="1" smtClean="0"/>
              <a:t>Citation</a:t>
            </a:r>
            <a:r>
              <a:rPr lang="es-MX" dirty="0" smtClean="0"/>
              <a:t> </a:t>
            </a:r>
            <a:r>
              <a:rPr lang="es-MX" dirty="0" err="1" smtClean="0"/>
              <a:t>Index</a:t>
            </a:r>
            <a:endParaRPr lang="es-MX" dirty="0"/>
          </a:p>
          <a:p>
            <a:pPr lvl="1"/>
            <a:endParaRPr lang="es-MX" dirty="0"/>
          </a:p>
          <a:p>
            <a:pPr lvl="1"/>
            <a:endParaRPr lang="es-MX"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3742" y="270910"/>
            <a:ext cx="2376383" cy="1582022"/>
          </a:xfrm>
          <a:prstGeom prst="rect">
            <a:avLst/>
          </a:prstGeom>
        </p:spPr>
      </p:pic>
    </p:spTree>
    <p:extLst>
      <p:ext uri="{BB962C8B-B14F-4D97-AF65-F5344CB8AC3E}">
        <p14:creationId xmlns:p14="http://schemas.microsoft.com/office/powerpoint/2010/main" val="30691347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5158" t="15801" r="737" b="50327"/>
          <a:stretch/>
        </p:blipFill>
        <p:spPr>
          <a:xfrm>
            <a:off x="288757" y="320842"/>
            <a:ext cx="10668000" cy="2903621"/>
          </a:xfrm>
          <a:prstGeom prst="rect">
            <a:avLst/>
          </a:prstGeom>
        </p:spPr>
      </p:pic>
      <p:pic>
        <p:nvPicPr>
          <p:cNvPr id="5" name="Imagen 4"/>
          <p:cNvPicPr>
            <a:picLocks noChangeAspect="1"/>
          </p:cNvPicPr>
          <p:nvPr/>
        </p:nvPicPr>
        <p:blipFill rotWithShape="1">
          <a:blip r:embed="rId3"/>
          <a:srcRect l="14632" t="15241" r="1052" b="49906"/>
          <a:stretch/>
        </p:blipFill>
        <p:spPr>
          <a:xfrm>
            <a:off x="1" y="3555311"/>
            <a:ext cx="11839074" cy="2842367"/>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9836" y="-10006"/>
            <a:ext cx="1702721" cy="1133547"/>
          </a:xfrm>
          <a:prstGeom prst="rect">
            <a:avLst/>
          </a:prstGeom>
        </p:spPr>
      </p:pic>
      <p:pic>
        <p:nvPicPr>
          <p:cNvPr id="7" name="Imagen 6"/>
          <p:cNvPicPr>
            <a:picLocks noChangeAspect="1"/>
          </p:cNvPicPr>
          <p:nvPr/>
        </p:nvPicPr>
        <p:blipFill rotWithShape="1">
          <a:blip r:embed="rId5"/>
          <a:srcRect l="4358" t="12069" r="69314" b="78856"/>
          <a:stretch/>
        </p:blipFill>
        <p:spPr>
          <a:xfrm>
            <a:off x="3830352" y="262286"/>
            <a:ext cx="3152633" cy="611225"/>
          </a:xfrm>
          <a:prstGeom prst="rect">
            <a:avLst/>
          </a:prstGeom>
          <a:effectLst>
            <a:outerShdw blurRad="50800" dist="114300" dir="5400000" algn="t" rotWithShape="0">
              <a:prstClr val="black">
                <a:alpha val="40000"/>
              </a:prstClr>
            </a:outerShdw>
          </a:effectLst>
        </p:spPr>
      </p:pic>
      <p:sp>
        <p:nvSpPr>
          <p:cNvPr id="8" name="CuadroTexto 7"/>
          <p:cNvSpPr txBox="1"/>
          <p:nvPr/>
        </p:nvSpPr>
        <p:spPr>
          <a:xfrm>
            <a:off x="7004714" y="202824"/>
            <a:ext cx="5187286" cy="1015663"/>
          </a:xfrm>
          <a:prstGeom prst="rect">
            <a:avLst/>
          </a:prstGeom>
          <a:solidFill>
            <a:srgbClr val="FFC000"/>
          </a:solidFill>
          <a:scene3d>
            <a:camera prst="orthographicFront"/>
            <a:lightRig rig="threePt" dir="t"/>
          </a:scene3d>
          <a:sp3d>
            <a:bevelT/>
          </a:sp3d>
        </p:spPr>
        <p:txBody>
          <a:bodyPr wrap="square" rtlCol="0">
            <a:spAutoFit/>
          </a:bodyPr>
          <a:lstStyle/>
          <a:p>
            <a:r>
              <a:rPr lang="es-MX" sz="2000" dirty="0"/>
              <a:t>Consultas a </a:t>
            </a:r>
            <a:r>
              <a:rPr lang="es-MX" sz="2000" b="1" dirty="0" err="1"/>
              <a:t>SciELO</a:t>
            </a:r>
            <a:r>
              <a:rPr lang="es-MX" sz="2000" b="1" dirty="0"/>
              <a:t>-México</a:t>
            </a:r>
          </a:p>
          <a:p>
            <a:r>
              <a:rPr lang="es-MX" sz="2000" dirty="0"/>
              <a:t>(consultas según </a:t>
            </a:r>
            <a:r>
              <a:rPr lang="es-MX" sz="2000" b="1" dirty="0"/>
              <a:t>Google </a:t>
            </a:r>
            <a:r>
              <a:rPr lang="es-MX" sz="2000" b="1" dirty="0" err="1"/>
              <a:t>Analytics</a:t>
            </a:r>
            <a:r>
              <a:rPr lang="es-MX" sz="2000" dirty="0"/>
              <a:t>)</a:t>
            </a:r>
          </a:p>
          <a:p>
            <a:r>
              <a:rPr lang="es-MX" sz="2000" dirty="0"/>
              <a:t>Conteo entre de </a:t>
            </a:r>
            <a:r>
              <a:rPr lang="es-MX" sz="2000" b="1" dirty="0"/>
              <a:t>1° oct. 2012</a:t>
            </a:r>
            <a:r>
              <a:rPr lang="es-MX" sz="2000" dirty="0"/>
              <a:t> a </a:t>
            </a:r>
            <a:r>
              <a:rPr lang="es-MX" sz="2000" b="1" dirty="0"/>
              <a:t>7</a:t>
            </a:r>
            <a:r>
              <a:rPr lang="es-MX" sz="2000" dirty="0"/>
              <a:t> </a:t>
            </a:r>
            <a:r>
              <a:rPr lang="es-MX" sz="2000" b="1" dirty="0"/>
              <a:t>jul. 2016</a:t>
            </a:r>
          </a:p>
        </p:txBody>
      </p:sp>
      <p:grpSp>
        <p:nvGrpSpPr>
          <p:cNvPr id="13" name="Grupo 12"/>
          <p:cNvGrpSpPr/>
          <p:nvPr/>
        </p:nvGrpSpPr>
        <p:grpSpPr>
          <a:xfrm rot="21433787">
            <a:off x="12223253" y="-292161"/>
            <a:ext cx="2091742" cy="444698"/>
            <a:chOff x="10176945" y="1239447"/>
            <a:chExt cx="2091742" cy="444698"/>
          </a:xfrm>
        </p:grpSpPr>
        <p:sp>
          <p:nvSpPr>
            <p:cNvPr id="11" name="Pentágono 10"/>
            <p:cNvSpPr/>
            <p:nvPr/>
          </p:nvSpPr>
          <p:spPr>
            <a:xfrm rot="8401484">
              <a:off x="10176945" y="1246199"/>
              <a:ext cx="1895214" cy="437946"/>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p:cNvSpPr txBox="1"/>
            <p:nvPr/>
          </p:nvSpPr>
          <p:spPr>
            <a:xfrm rot="19203761">
              <a:off x="10202135" y="1239447"/>
              <a:ext cx="2066552" cy="307777"/>
            </a:xfrm>
            <a:prstGeom prst="rect">
              <a:avLst/>
            </a:prstGeom>
            <a:noFill/>
          </p:spPr>
          <p:txBody>
            <a:bodyPr wrap="square" rtlCol="0">
              <a:spAutoFit/>
            </a:bodyPr>
            <a:lstStyle/>
            <a:p>
              <a:r>
                <a:rPr lang="es-MX" sz="1400" b="1" dirty="0">
                  <a:solidFill>
                    <a:srgbClr val="FFC000"/>
                  </a:solidFill>
                </a:rPr>
                <a:t>Consultas en </a:t>
              </a:r>
              <a:r>
                <a:rPr lang="es-MX" sz="1200" b="1" dirty="0">
                  <a:solidFill>
                    <a:srgbClr val="FFC000"/>
                  </a:solidFill>
                </a:rPr>
                <a:t>Mayo</a:t>
              </a:r>
              <a:r>
                <a:rPr lang="es-MX" sz="1400" b="1" dirty="0">
                  <a:solidFill>
                    <a:srgbClr val="FFC000"/>
                  </a:solidFill>
                </a:rPr>
                <a:t> 2016 </a:t>
              </a:r>
            </a:p>
          </p:txBody>
        </p:sp>
      </p:grpSp>
      <p:grpSp>
        <p:nvGrpSpPr>
          <p:cNvPr id="19" name="Grupo 18"/>
          <p:cNvGrpSpPr/>
          <p:nvPr/>
        </p:nvGrpSpPr>
        <p:grpSpPr>
          <a:xfrm>
            <a:off x="12962499" y="1899457"/>
            <a:ext cx="872647" cy="2085137"/>
            <a:chOff x="10772192" y="3462443"/>
            <a:chExt cx="872647" cy="2085137"/>
          </a:xfrm>
        </p:grpSpPr>
        <p:sp>
          <p:nvSpPr>
            <p:cNvPr id="15" name="Pentágono 14"/>
            <p:cNvSpPr/>
            <p:nvPr/>
          </p:nvSpPr>
          <p:spPr>
            <a:xfrm rot="7578976">
              <a:off x="10137715" y="4154359"/>
              <a:ext cx="2027698" cy="758743"/>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15"/>
            <p:cNvSpPr txBox="1"/>
            <p:nvPr/>
          </p:nvSpPr>
          <p:spPr>
            <a:xfrm rot="18381253">
              <a:off x="10270760" y="4030847"/>
              <a:ext cx="1942484" cy="805675"/>
            </a:xfrm>
            <a:prstGeom prst="rect">
              <a:avLst/>
            </a:prstGeom>
            <a:noFill/>
          </p:spPr>
          <p:txBody>
            <a:bodyPr wrap="square" rtlCol="0">
              <a:spAutoFit/>
            </a:bodyPr>
            <a:lstStyle/>
            <a:p>
              <a:pPr algn="ctr"/>
              <a:r>
                <a:rPr lang="es-MX" sz="1400" b="1" dirty="0">
                  <a:solidFill>
                    <a:srgbClr val="FFC000"/>
                  </a:solidFill>
                </a:rPr>
                <a:t>68,874 consultas </a:t>
              </a:r>
            </a:p>
            <a:p>
              <a:pPr algn="ctr"/>
              <a:r>
                <a:rPr lang="es-MX" sz="1400" b="1" dirty="0">
                  <a:solidFill>
                    <a:srgbClr val="FFC000"/>
                  </a:solidFill>
                </a:rPr>
                <a:t>en un día </a:t>
              </a:r>
            </a:p>
            <a:p>
              <a:pPr algn="ctr"/>
              <a:r>
                <a:rPr lang="es-MX" sz="1400" b="1" dirty="0">
                  <a:solidFill>
                    <a:srgbClr val="FFC000"/>
                  </a:solidFill>
                </a:rPr>
                <a:t>(18 mayo 2016)</a:t>
              </a:r>
            </a:p>
          </p:txBody>
        </p:sp>
      </p:grpSp>
    </p:spTree>
    <p:extLst>
      <p:ext uri="{BB962C8B-B14F-4D97-AF65-F5344CB8AC3E}">
        <p14:creationId xmlns:p14="http://schemas.microsoft.com/office/powerpoint/2010/main" val="407640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25E-6 -4.81481E-6 L -0.16198 0.22061 " pathEditMode="relative" rAng="0" ptsTypes="AA">
                                      <p:cBhvr>
                                        <p:cTn id="10" dur="2000" fill="hold"/>
                                        <p:tgtEl>
                                          <p:spTgt spid="13"/>
                                        </p:tgtEl>
                                        <p:attrNameLst>
                                          <p:attrName>ppt_x</p:attrName>
                                          <p:attrName>ppt_y</p:attrName>
                                        </p:attrNameLst>
                                      </p:cBhvr>
                                      <p:rCtr x="-8099" y="11019"/>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028 -0.04746 L -0.1513 0.24537 " pathEditMode="relative" rAng="0" ptsTypes="AA">
                                      <p:cBhvr>
                                        <p:cTn id="18" dur="2000" fill="hold"/>
                                        <p:tgtEl>
                                          <p:spTgt spid="19"/>
                                        </p:tgtEl>
                                        <p:attrNameLst>
                                          <p:attrName>ppt_x</p:attrName>
                                          <p:attrName>ppt_y</p:attrName>
                                        </p:attrNameLst>
                                      </p:cBhvr>
                                      <p:rCtr x="-6172" y="1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15552" t="64925" r="35977" b="10000"/>
          <a:stretch/>
        </p:blipFill>
        <p:spPr>
          <a:xfrm>
            <a:off x="347169" y="2049084"/>
            <a:ext cx="7386971" cy="2149522"/>
          </a:xfrm>
          <a:prstGeom prst="rect">
            <a:avLst/>
          </a:prstGeom>
        </p:spPr>
      </p:pic>
      <p:pic>
        <p:nvPicPr>
          <p:cNvPr id="6" name="Imagen 5"/>
          <p:cNvPicPr>
            <a:picLocks noChangeAspect="1"/>
          </p:cNvPicPr>
          <p:nvPr/>
        </p:nvPicPr>
        <p:blipFill rotWithShape="1">
          <a:blip r:embed="rId2"/>
          <a:srcRect l="77925" t="64925" r="6000" b="10000"/>
          <a:stretch/>
        </p:blipFill>
        <p:spPr>
          <a:xfrm>
            <a:off x="8106770" y="1685215"/>
            <a:ext cx="3279163" cy="2877260"/>
          </a:xfrm>
          <a:prstGeom prst="rect">
            <a:avLst/>
          </a:prstGeom>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3800" y="-27297"/>
            <a:ext cx="1702721" cy="1133547"/>
          </a:xfrm>
          <a:prstGeom prst="rect">
            <a:avLst/>
          </a:prstGeom>
        </p:spPr>
      </p:pic>
      <p:pic>
        <p:nvPicPr>
          <p:cNvPr id="8" name="Imagen 7"/>
          <p:cNvPicPr>
            <a:picLocks noChangeAspect="1"/>
          </p:cNvPicPr>
          <p:nvPr/>
        </p:nvPicPr>
        <p:blipFill rotWithShape="1">
          <a:blip r:embed="rId4"/>
          <a:srcRect l="4358" t="12069" r="69314" b="78856"/>
          <a:stretch/>
        </p:blipFill>
        <p:spPr>
          <a:xfrm>
            <a:off x="3134316" y="244995"/>
            <a:ext cx="3152633" cy="611225"/>
          </a:xfrm>
          <a:prstGeom prst="rect">
            <a:avLst/>
          </a:prstGeom>
          <a:effectLst>
            <a:outerShdw blurRad="50800" dist="114300" dir="5400000" algn="t" rotWithShape="0">
              <a:prstClr val="black">
                <a:alpha val="40000"/>
              </a:prstClr>
            </a:outerShdw>
          </a:effectLst>
        </p:spPr>
      </p:pic>
      <p:sp>
        <p:nvSpPr>
          <p:cNvPr id="10" name="CuadroTexto 9"/>
          <p:cNvSpPr txBox="1"/>
          <p:nvPr/>
        </p:nvSpPr>
        <p:spPr>
          <a:xfrm>
            <a:off x="7004714" y="202824"/>
            <a:ext cx="5187286" cy="1015663"/>
          </a:xfrm>
          <a:prstGeom prst="rect">
            <a:avLst/>
          </a:prstGeom>
          <a:solidFill>
            <a:srgbClr val="FFC000"/>
          </a:solidFill>
          <a:scene3d>
            <a:camera prst="orthographicFront"/>
            <a:lightRig rig="threePt" dir="t"/>
          </a:scene3d>
          <a:sp3d>
            <a:bevelT/>
          </a:sp3d>
        </p:spPr>
        <p:txBody>
          <a:bodyPr wrap="square" rtlCol="0">
            <a:spAutoFit/>
          </a:bodyPr>
          <a:lstStyle/>
          <a:p>
            <a:r>
              <a:rPr lang="es-MX" sz="2000" dirty="0"/>
              <a:t>Consultas a </a:t>
            </a:r>
            <a:r>
              <a:rPr lang="es-MX" sz="2000" b="1" dirty="0" err="1"/>
              <a:t>SciELO</a:t>
            </a:r>
            <a:r>
              <a:rPr lang="es-MX" sz="2000" b="1" dirty="0"/>
              <a:t>-México</a:t>
            </a:r>
          </a:p>
          <a:p>
            <a:r>
              <a:rPr lang="es-MX" sz="2000" dirty="0"/>
              <a:t>(consultas según </a:t>
            </a:r>
            <a:r>
              <a:rPr lang="es-MX" sz="2000" b="1" dirty="0"/>
              <a:t>Google </a:t>
            </a:r>
            <a:r>
              <a:rPr lang="es-MX" sz="2000" b="1" dirty="0" err="1"/>
              <a:t>Analytics</a:t>
            </a:r>
            <a:r>
              <a:rPr lang="es-MX" sz="2000" dirty="0"/>
              <a:t>)</a:t>
            </a:r>
          </a:p>
          <a:p>
            <a:r>
              <a:rPr lang="es-MX" sz="2000" dirty="0"/>
              <a:t>Conteo entre de </a:t>
            </a:r>
            <a:r>
              <a:rPr lang="es-MX" sz="2000" b="1" dirty="0"/>
              <a:t>1° oct. 2012</a:t>
            </a:r>
            <a:r>
              <a:rPr lang="es-MX" sz="2000" dirty="0"/>
              <a:t> a </a:t>
            </a:r>
            <a:r>
              <a:rPr lang="es-MX" sz="2000" b="1" dirty="0"/>
              <a:t>7</a:t>
            </a:r>
            <a:r>
              <a:rPr lang="es-MX" sz="2000" dirty="0"/>
              <a:t> </a:t>
            </a:r>
            <a:r>
              <a:rPr lang="es-MX" sz="2000" b="1" dirty="0"/>
              <a:t>jul. 2016</a:t>
            </a:r>
          </a:p>
        </p:txBody>
      </p:sp>
      <p:pic>
        <p:nvPicPr>
          <p:cNvPr id="11" name="Imagen 10"/>
          <p:cNvPicPr>
            <a:picLocks noChangeAspect="1"/>
          </p:cNvPicPr>
          <p:nvPr/>
        </p:nvPicPr>
        <p:blipFill>
          <a:blip r:embed="rId5"/>
          <a:stretch>
            <a:fillRect/>
          </a:stretch>
        </p:blipFill>
        <p:spPr>
          <a:xfrm>
            <a:off x="1780327" y="5592931"/>
            <a:ext cx="4357297" cy="590343"/>
          </a:xfrm>
          <a:prstGeom prst="rect">
            <a:avLst/>
          </a:prstGeom>
        </p:spPr>
      </p:pic>
      <p:sp>
        <p:nvSpPr>
          <p:cNvPr id="12" name="CuadroTexto 11"/>
          <p:cNvSpPr txBox="1"/>
          <p:nvPr/>
        </p:nvSpPr>
        <p:spPr>
          <a:xfrm>
            <a:off x="8525775" y="4562475"/>
            <a:ext cx="2860158" cy="1384995"/>
          </a:xfrm>
          <a:prstGeom prst="rect">
            <a:avLst/>
          </a:prstGeom>
          <a:noFill/>
        </p:spPr>
        <p:txBody>
          <a:bodyPr wrap="square" rtlCol="0">
            <a:spAutoFit/>
          </a:bodyPr>
          <a:lstStyle/>
          <a:p>
            <a:pPr algn="ctr"/>
            <a:r>
              <a:rPr lang="es-MX" sz="2800" b="1" dirty="0"/>
              <a:t>73%</a:t>
            </a:r>
            <a:r>
              <a:rPr lang="es-MX" sz="2800" dirty="0"/>
              <a:t> de las consultas son de nuevos visitantes</a:t>
            </a:r>
          </a:p>
        </p:txBody>
      </p:sp>
      <p:sp>
        <p:nvSpPr>
          <p:cNvPr id="13" name="CuadroTexto 12"/>
          <p:cNvSpPr txBox="1"/>
          <p:nvPr/>
        </p:nvSpPr>
        <p:spPr>
          <a:xfrm>
            <a:off x="2115160" y="3958813"/>
            <a:ext cx="2298031" cy="1200329"/>
          </a:xfrm>
          <a:prstGeom prst="rect">
            <a:avLst/>
          </a:prstGeom>
          <a:noFill/>
          <a:effectLst>
            <a:outerShdw blurRad="50800" dist="38100" dir="13500000" algn="br" rotWithShape="0">
              <a:prstClr val="black">
                <a:alpha val="40000"/>
              </a:prstClr>
            </a:outerShdw>
          </a:effectLst>
        </p:spPr>
        <p:txBody>
          <a:bodyPr wrap="square" rtlCol="0">
            <a:spAutoFit/>
          </a:bodyPr>
          <a:lstStyle/>
          <a:p>
            <a:pPr algn="ctr"/>
            <a:r>
              <a:rPr lang="es-MX" sz="2400" b="1" dirty="0"/>
              <a:t>… de más de 30 millones de usuarios</a:t>
            </a:r>
            <a:endParaRPr lang="es-MX" dirty="0"/>
          </a:p>
        </p:txBody>
      </p:sp>
      <p:sp>
        <p:nvSpPr>
          <p:cNvPr id="14" name="Elipse 13"/>
          <p:cNvSpPr/>
          <p:nvPr/>
        </p:nvSpPr>
        <p:spPr>
          <a:xfrm>
            <a:off x="2104813" y="1940649"/>
            <a:ext cx="1723415" cy="1079132"/>
          </a:xfrm>
          <a:prstGeom prst="ellipse">
            <a:avLst/>
          </a:prstGeom>
          <a:solidFill>
            <a:srgbClr val="C00000">
              <a:alpha val="34902"/>
            </a:srgbClr>
          </a:solidFill>
          <a:ln>
            <a:solidFill>
              <a:srgbClr val="C00000">
                <a:alpha val="2902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6" name="Conector recto de flecha 15"/>
          <p:cNvCxnSpPr/>
          <p:nvPr/>
        </p:nvCxnSpPr>
        <p:spPr>
          <a:xfrm>
            <a:off x="3505200" y="2765949"/>
            <a:ext cx="0" cy="1338261"/>
          </a:xfrm>
          <a:prstGeom prst="straightConnector1">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117000" y="3939408"/>
            <a:ext cx="2298031" cy="2308324"/>
          </a:xfrm>
          <a:prstGeom prst="rect">
            <a:avLst/>
          </a:prstGeom>
          <a:noFill/>
          <a:effectLst>
            <a:outerShdw blurRad="50800" dist="38100" dir="13500000" algn="br" rotWithShape="0">
              <a:prstClr val="black">
                <a:alpha val="40000"/>
              </a:prstClr>
            </a:outerShdw>
          </a:effectLst>
        </p:spPr>
        <p:txBody>
          <a:bodyPr wrap="square" rtlCol="0">
            <a:spAutoFit/>
          </a:bodyPr>
          <a:lstStyle/>
          <a:p>
            <a:pPr algn="ctr"/>
            <a:r>
              <a:rPr lang="es-MX" sz="2400" b="1" dirty="0"/>
              <a:t>más de 40 millones de consultas a </a:t>
            </a:r>
            <a:r>
              <a:rPr lang="es-MX" sz="2400" b="1" dirty="0" err="1"/>
              <a:t>SciELOMX</a:t>
            </a:r>
            <a:r>
              <a:rPr lang="es-MX" sz="2400" b="1" dirty="0"/>
              <a:t> en </a:t>
            </a:r>
          </a:p>
          <a:p>
            <a:pPr algn="ctr"/>
            <a:r>
              <a:rPr lang="es-MX" sz="2400" b="1" dirty="0"/>
              <a:t>3 años y medio…</a:t>
            </a:r>
            <a:endParaRPr lang="es-MX" dirty="0"/>
          </a:p>
        </p:txBody>
      </p:sp>
      <p:sp>
        <p:nvSpPr>
          <p:cNvPr id="20" name="Elipse 19"/>
          <p:cNvSpPr/>
          <p:nvPr/>
        </p:nvSpPr>
        <p:spPr>
          <a:xfrm>
            <a:off x="232767" y="1921244"/>
            <a:ext cx="1723415" cy="1079132"/>
          </a:xfrm>
          <a:prstGeom prst="ellipse">
            <a:avLst/>
          </a:prstGeom>
          <a:solidFill>
            <a:srgbClr val="C00000">
              <a:alpha val="34902"/>
            </a:srgbClr>
          </a:solidFill>
          <a:ln>
            <a:solidFill>
              <a:srgbClr val="C00000">
                <a:alpha val="2902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21" name="Conector recto de flecha 20"/>
          <p:cNvCxnSpPr/>
          <p:nvPr/>
        </p:nvCxnSpPr>
        <p:spPr>
          <a:xfrm>
            <a:off x="499679" y="2765949"/>
            <a:ext cx="0" cy="1338261"/>
          </a:xfrm>
          <a:prstGeom prst="straightConnector1">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4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9" grpId="0"/>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0000" t="12807" r="52632" b="11591"/>
          <a:stretch/>
        </p:blipFill>
        <p:spPr>
          <a:xfrm>
            <a:off x="240632" y="144379"/>
            <a:ext cx="5694947" cy="6481010"/>
          </a:xfrm>
          <a:prstGeom prst="rect">
            <a:avLst/>
          </a:prstGeom>
        </p:spPr>
      </p:pic>
      <p:sp>
        <p:nvSpPr>
          <p:cNvPr id="5" name="CuadroTexto 4"/>
          <p:cNvSpPr txBox="1"/>
          <p:nvPr/>
        </p:nvSpPr>
        <p:spPr>
          <a:xfrm>
            <a:off x="7756290" y="350286"/>
            <a:ext cx="4056482" cy="1815882"/>
          </a:xfrm>
          <a:prstGeom prst="rect">
            <a:avLst/>
          </a:prstGeom>
          <a:solidFill>
            <a:srgbClr val="FFC000"/>
          </a:solidFill>
          <a:scene3d>
            <a:camera prst="orthographicFront"/>
            <a:lightRig rig="threePt" dir="t"/>
          </a:scene3d>
          <a:sp3d>
            <a:bevelT/>
          </a:sp3d>
        </p:spPr>
        <p:txBody>
          <a:bodyPr wrap="square" rtlCol="0">
            <a:spAutoFit/>
          </a:bodyPr>
          <a:lstStyle/>
          <a:p>
            <a:r>
              <a:rPr lang="es-MX" sz="2000" dirty="0"/>
              <a:t>Consultas de </a:t>
            </a:r>
            <a:r>
              <a:rPr lang="es-MX" sz="2000" b="1" dirty="0" err="1">
                <a:effectLst>
                  <a:outerShdw blurRad="38100" dist="38100" dir="2700000" algn="tl">
                    <a:srgbClr val="000000">
                      <a:alpha val="43137"/>
                    </a:srgbClr>
                  </a:outerShdw>
                </a:effectLst>
              </a:rPr>
              <a:t>SciELO</a:t>
            </a:r>
            <a:r>
              <a:rPr lang="es-MX" sz="2000" b="1" dirty="0">
                <a:effectLst>
                  <a:outerShdw blurRad="38100" dist="38100" dir="2700000" algn="tl">
                    <a:srgbClr val="000000">
                      <a:alpha val="43137"/>
                    </a:srgbClr>
                  </a:outerShdw>
                </a:effectLst>
              </a:rPr>
              <a:t>-México</a:t>
            </a:r>
            <a:r>
              <a:rPr lang="es-MX" sz="2000" dirty="0"/>
              <a:t> por país </a:t>
            </a:r>
          </a:p>
          <a:p>
            <a:r>
              <a:rPr lang="es-MX" sz="2000" dirty="0"/>
              <a:t>(según </a:t>
            </a:r>
            <a:r>
              <a:rPr lang="es-MX" sz="2000" b="1" dirty="0"/>
              <a:t>Google </a:t>
            </a:r>
            <a:r>
              <a:rPr lang="es-MX" sz="2000" b="1" dirty="0" err="1"/>
              <a:t>Analytics</a:t>
            </a:r>
            <a:r>
              <a:rPr lang="es-MX" sz="2000" dirty="0"/>
              <a:t>)</a:t>
            </a:r>
          </a:p>
          <a:p>
            <a:r>
              <a:rPr lang="es-MX" sz="2000" dirty="0"/>
              <a:t>Conteo entre de </a:t>
            </a:r>
            <a:r>
              <a:rPr lang="es-MX" sz="2000" b="1" dirty="0"/>
              <a:t>2014</a:t>
            </a:r>
            <a:r>
              <a:rPr lang="es-MX" sz="2000" dirty="0"/>
              <a:t> a </a:t>
            </a:r>
            <a:r>
              <a:rPr lang="es-MX" sz="2000" b="1" dirty="0"/>
              <a:t>jul. 2016</a:t>
            </a:r>
          </a:p>
          <a:p>
            <a:endParaRPr lang="es-MX" sz="2000" b="1" dirty="0"/>
          </a:p>
          <a:p>
            <a:pPr algn="ctr"/>
            <a:r>
              <a:rPr lang="es-MX" sz="3200" b="1" dirty="0"/>
              <a:t>25 primeros países</a:t>
            </a:r>
            <a:endParaRPr lang="es-MX" sz="2000" b="1" dirty="0"/>
          </a:p>
        </p:txBody>
      </p:sp>
      <p:grpSp>
        <p:nvGrpSpPr>
          <p:cNvPr id="6" name="Grupo 5"/>
          <p:cNvGrpSpPr/>
          <p:nvPr/>
        </p:nvGrpSpPr>
        <p:grpSpPr>
          <a:xfrm>
            <a:off x="6310563" y="2390277"/>
            <a:ext cx="2298031" cy="1216376"/>
            <a:chOff x="6310563" y="2390277"/>
            <a:chExt cx="2298031" cy="1216376"/>
          </a:xfrm>
        </p:grpSpPr>
        <p:sp>
          <p:nvSpPr>
            <p:cNvPr id="7" name="Llamada rectangular 6"/>
            <p:cNvSpPr/>
            <p:nvPr/>
          </p:nvSpPr>
          <p:spPr>
            <a:xfrm rot="5400000">
              <a:off x="6914147" y="1876931"/>
              <a:ext cx="1090865" cy="2117558"/>
            </a:xfrm>
            <a:prstGeom prst="wedgeRectCallout">
              <a:avLst>
                <a:gd name="adj1" fmla="val -173232"/>
                <a:gd name="adj2" fmla="val 132793"/>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6310563" y="2406324"/>
              <a:ext cx="2298031" cy="1200329"/>
            </a:xfrm>
            <a:prstGeom prst="rect">
              <a:avLst/>
            </a:prstGeom>
            <a:noFill/>
          </p:spPr>
          <p:txBody>
            <a:bodyPr wrap="square" rtlCol="0">
              <a:spAutoFit/>
            </a:bodyPr>
            <a:lstStyle/>
            <a:p>
              <a:pPr algn="ctr"/>
              <a:r>
                <a:rPr lang="es-MX" sz="2400" b="1" dirty="0"/>
                <a:t>México</a:t>
              </a:r>
              <a:r>
                <a:rPr lang="es-MX" sz="2400" dirty="0"/>
                <a:t>: más del </a:t>
              </a:r>
              <a:r>
                <a:rPr lang="es-MX" sz="2400" b="1" dirty="0">
                  <a:effectLst>
                    <a:outerShdw blurRad="38100" dist="38100" dir="2700000" algn="tl">
                      <a:srgbClr val="000000">
                        <a:alpha val="43137"/>
                      </a:srgbClr>
                    </a:outerShdw>
                  </a:effectLst>
                </a:rPr>
                <a:t>73 %</a:t>
              </a:r>
              <a:r>
                <a:rPr lang="es-MX" sz="2400" dirty="0"/>
                <a:t> de las consultas</a:t>
              </a:r>
              <a:endParaRPr lang="es-MX" dirty="0"/>
            </a:p>
          </p:txBody>
        </p:sp>
      </p:grpSp>
      <p:grpSp>
        <p:nvGrpSpPr>
          <p:cNvPr id="9" name="Grupo 8"/>
          <p:cNvGrpSpPr/>
          <p:nvPr/>
        </p:nvGrpSpPr>
        <p:grpSpPr>
          <a:xfrm>
            <a:off x="6031831" y="97932"/>
            <a:ext cx="1636294" cy="1443789"/>
            <a:chOff x="8630653" y="112295"/>
            <a:chExt cx="1636294" cy="1443789"/>
          </a:xfrm>
        </p:grpSpPr>
        <p:sp>
          <p:nvSpPr>
            <p:cNvPr id="10" name="Elipse 9"/>
            <p:cNvSpPr/>
            <p:nvPr/>
          </p:nvSpPr>
          <p:spPr>
            <a:xfrm>
              <a:off x="8630653" y="112295"/>
              <a:ext cx="1636294" cy="1443789"/>
            </a:xfrm>
            <a:prstGeom prst="ellipse">
              <a:avLst/>
            </a:prstGeom>
            <a:solidFill>
              <a:srgbClr val="FF0000"/>
            </a:solidFill>
            <a:ln>
              <a:solidFill>
                <a:srgbClr val="C00000"/>
              </a:solidFill>
            </a:ln>
            <a:effectLst>
              <a:outerShdw blurRad="177800" dist="114300" dir="60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1" name="Imagen 10"/>
            <p:cNvPicPr>
              <a:picLocks noChangeAspect="1"/>
            </p:cNvPicPr>
            <p:nvPr/>
          </p:nvPicPr>
          <p:blipFill>
            <a:blip r:embed="rId3"/>
            <a:stretch>
              <a:fillRect/>
            </a:stretch>
          </p:blipFill>
          <p:spPr>
            <a:xfrm>
              <a:off x="8718818" y="321919"/>
              <a:ext cx="1524132" cy="1048603"/>
            </a:xfrm>
            <a:prstGeom prst="rect">
              <a:avLst/>
            </a:prstGeom>
          </p:spPr>
        </p:pic>
      </p:grpSp>
    </p:spTree>
    <p:extLst>
      <p:ext uri="{BB962C8B-B14F-4D97-AF65-F5344CB8AC3E}">
        <p14:creationId xmlns:p14="http://schemas.microsoft.com/office/powerpoint/2010/main" val="70935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427593" y="350286"/>
            <a:ext cx="4764407" cy="1815882"/>
          </a:xfrm>
          <a:prstGeom prst="rect">
            <a:avLst/>
          </a:prstGeom>
          <a:solidFill>
            <a:srgbClr val="FFC000"/>
          </a:solidFill>
          <a:scene3d>
            <a:camera prst="orthographicFront"/>
            <a:lightRig rig="threePt" dir="t"/>
          </a:scene3d>
          <a:sp3d>
            <a:bevelT/>
          </a:sp3d>
        </p:spPr>
        <p:txBody>
          <a:bodyPr wrap="square" rtlCol="0">
            <a:spAutoFit/>
          </a:bodyPr>
          <a:lstStyle/>
          <a:p>
            <a:r>
              <a:rPr lang="es-MX" sz="2000" dirty="0"/>
              <a:t>Consultas de </a:t>
            </a:r>
            <a:r>
              <a:rPr lang="es-MX" sz="2000" b="1" dirty="0" err="1">
                <a:effectLst>
                  <a:outerShdw blurRad="38100" dist="38100" dir="2700000" algn="tl">
                    <a:srgbClr val="000000">
                      <a:alpha val="43137"/>
                    </a:srgbClr>
                  </a:outerShdw>
                </a:effectLst>
              </a:rPr>
              <a:t>SciELO</a:t>
            </a:r>
            <a:r>
              <a:rPr lang="es-MX" sz="2000" b="1" dirty="0">
                <a:effectLst>
                  <a:outerShdw blurRad="38100" dist="38100" dir="2700000" algn="tl">
                    <a:srgbClr val="000000">
                      <a:alpha val="43137"/>
                    </a:srgbClr>
                  </a:outerShdw>
                </a:effectLst>
              </a:rPr>
              <a:t>-México</a:t>
            </a:r>
            <a:r>
              <a:rPr lang="es-MX" sz="2000" dirty="0"/>
              <a:t> por ciudades </a:t>
            </a:r>
          </a:p>
          <a:p>
            <a:r>
              <a:rPr lang="es-MX" sz="2000" dirty="0"/>
              <a:t>(según </a:t>
            </a:r>
            <a:r>
              <a:rPr lang="es-MX" sz="2000" b="1" dirty="0"/>
              <a:t>Google </a:t>
            </a:r>
            <a:r>
              <a:rPr lang="es-MX" sz="2000" b="1" dirty="0" err="1"/>
              <a:t>Analytics</a:t>
            </a:r>
            <a:r>
              <a:rPr lang="es-MX" sz="2000" dirty="0"/>
              <a:t>)</a:t>
            </a:r>
          </a:p>
          <a:p>
            <a:r>
              <a:rPr lang="es-MX" sz="2000" dirty="0"/>
              <a:t>Conteo entre de </a:t>
            </a:r>
            <a:r>
              <a:rPr lang="es-MX" sz="2000" b="1" dirty="0"/>
              <a:t>2014</a:t>
            </a:r>
            <a:r>
              <a:rPr lang="es-MX" sz="2000" dirty="0"/>
              <a:t> a </a:t>
            </a:r>
            <a:r>
              <a:rPr lang="es-MX" sz="2000" b="1" dirty="0"/>
              <a:t>jul. 2016</a:t>
            </a:r>
          </a:p>
          <a:p>
            <a:endParaRPr lang="es-MX" sz="2000" b="1" dirty="0"/>
          </a:p>
          <a:p>
            <a:pPr algn="ctr"/>
            <a:r>
              <a:rPr lang="es-MX" sz="3200" b="1" dirty="0"/>
              <a:t>25 primeras ciudades</a:t>
            </a:r>
            <a:endParaRPr lang="es-MX" sz="2000" b="1" dirty="0"/>
          </a:p>
        </p:txBody>
      </p:sp>
      <p:pic>
        <p:nvPicPr>
          <p:cNvPr id="10" name="Imagen 9"/>
          <p:cNvPicPr>
            <a:picLocks noChangeAspect="1"/>
          </p:cNvPicPr>
          <p:nvPr/>
        </p:nvPicPr>
        <p:blipFill rotWithShape="1">
          <a:blip r:embed="rId2"/>
          <a:srcRect l="10000" t="13790" r="52448" b="10000"/>
          <a:stretch/>
        </p:blipFill>
        <p:spPr>
          <a:xfrm>
            <a:off x="115302" y="128343"/>
            <a:ext cx="5722989" cy="6533148"/>
          </a:xfrm>
          <a:prstGeom prst="rect">
            <a:avLst/>
          </a:prstGeom>
        </p:spPr>
      </p:pic>
      <p:grpSp>
        <p:nvGrpSpPr>
          <p:cNvPr id="11" name="Grupo 10"/>
          <p:cNvGrpSpPr/>
          <p:nvPr/>
        </p:nvGrpSpPr>
        <p:grpSpPr>
          <a:xfrm>
            <a:off x="6310563" y="2390277"/>
            <a:ext cx="2298031" cy="1216376"/>
            <a:chOff x="6310563" y="2390277"/>
            <a:chExt cx="2298031" cy="1216376"/>
          </a:xfrm>
        </p:grpSpPr>
        <p:sp>
          <p:nvSpPr>
            <p:cNvPr id="12" name="Llamada rectangular 11"/>
            <p:cNvSpPr/>
            <p:nvPr/>
          </p:nvSpPr>
          <p:spPr>
            <a:xfrm rot="5400000">
              <a:off x="6914147" y="1876931"/>
              <a:ext cx="1090865" cy="2117558"/>
            </a:xfrm>
            <a:prstGeom prst="wedgeRectCallout">
              <a:avLst>
                <a:gd name="adj1" fmla="val -144556"/>
                <a:gd name="adj2" fmla="val 14927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p:cNvSpPr txBox="1"/>
            <p:nvPr/>
          </p:nvSpPr>
          <p:spPr>
            <a:xfrm>
              <a:off x="6310563" y="2406324"/>
              <a:ext cx="2298031" cy="1200329"/>
            </a:xfrm>
            <a:prstGeom prst="rect">
              <a:avLst/>
            </a:prstGeom>
            <a:noFill/>
          </p:spPr>
          <p:txBody>
            <a:bodyPr wrap="square" rtlCol="0">
              <a:spAutoFit/>
            </a:bodyPr>
            <a:lstStyle/>
            <a:p>
              <a:pPr algn="ctr"/>
              <a:r>
                <a:rPr lang="es-MX" sz="2400" b="1" dirty="0"/>
                <a:t>Cd. de México</a:t>
              </a:r>
              <a:r>
                <a:rPr lang="es-MX" sz="2400" dirty="0"/>
                <a:t>: más del </a:t>
              </a:r>
              <a:r>
                <a:rPr lang="es-MX" sz="2400" b="1" dirty="0">
                  <a:effectLst>
                    <a:outerShdw blurRad="38100" dist="38100" dir="2700000" algn="tl">
                      <a:srgbClr val="000000">
                        <a:alpha val="43137"/>
                      </a:srgbClr>
                    </a:outerShdw>
                  </a:effectLst>
                </a:rPr>
                <a:t>73 %</a:t>
              </a:r>
              <a:r>
                <a:rPr lang="es-MX" sz="2400" dirty="0"/>
                <a:t> de las consultas</a:t>
              </a:r>
              <a:endParaRPr lang="es-MX" dirty="0"/>
            </a:p>
          </p:txBody>
        </p:sp>
      </p:grpSp>
      <p:grpSp>
        <p:nvGrpSpPr>
          <p:cNvPr id="15" name="Grupo 14"/>
          <p:cNvGrpSpPr/>
          <p:nvPr/>
        </p:nvGrpSpPr>
        <p:grpSpPr>
          <a:xfrm>
            <a:off x="5757143" y="324852"/>
            <a:ext cx="1636294" cy="1443789"/>
            <a:chOff x="5757143" y="324852"/>
            <a:chExt cx="1636294" cy="1443789"/>
          </a:xfrm>
        </p:grpSpPr>
        <p:sp>
          <p:nvSpPr>
            <p:cNvPr id="16" name="Elipse 15"/>
            <p:cNvSpPr/>
            <p:nvPr/>
          </p:nvSpPr>
          <p:spPr>
            <a:xfrm>
              <a:off x="5757143" y="324852"/>
              <a:ext cx="1636294" cy="1443789"/>
            </a:xfrm>
            <a:prstGeom prst="ellipse">
              <a:avLst/>
            </a:prstGeom>
            <a:solidFill>
              <a:srgbClr val="FF0000"/>
            </a:solidFill>
            <a:ln>
              <a:solidFill>
                <a:srgbClr val="C00000"/>
              </a:solidFill>
            </a:ln>
            <a:effectLst>
              <a:outerShdw blurRad="177800" dist="114300" dir="60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CuadroTexto 16"/>
            <p:cNvSpPr txBox="1"/>
            <p:nvPr/>
          </p:nvSpPr>
          <p:spPr>
            <a:xfrm>
              <a:off x="5813224" y="584901"/>
              <a:ext cx="1524132" cy="830997"/>
            </a:xfrm>
            <a:prstGeom prst="rect">
              <a:avLst/>
            </a:prstGeom>
            <a:noFill/>
          </p:spPr>
          <p:txBody>
            <a:bodyPr wrap="square" rtlCol="0">
              <a:spAutoFit/>
            </a:bodyPr>
            <a:lstStyle/>
            <a:p>
              <a:pPr algn="ctr"/>
              <a:r>
                <a:rPr lang="es-MX" sz="2400" b="1" dirty="0">
                  <a:solidFill>
                    <a:srgbClr val="FFC000"/>
                  </a:solidFill>
                  <a:effectLst>
                    <a:outerShdw blurRad="38100" dist="38100" dir="2700000" algn="tl">
                      <a:srgbClr val="000000">
                        <a:alpha val="43137"/>
                      </a:srgbClr>
                    </a:outerShdw>
                  </a:effectLst>
                </a:rPr>
                <a:t>Top 25</a:t>
              </a:r>
            </a:p>
            <a:p>
              <a:pPr algn="ctr"/>
              <a:r>
                <a:rPr lang="es-MX" sz="2400" b="1" dirty="0">
                  <a:solidFill>
                    <a:srgbClr val="FFC000"/>
                  </a:solidFill>
                  <a:effectLst>
                    <a:outerShdw blurRad="38100" dist="38100" dir="2700000" algn="tl">
                      <a:srgbClr val="000000">
                        <a:alpha val="43137"/>
                      </a:srgbClr>
                    </a:outerShdw>
                  </a:effectLst>
                </a:rPr>
                <a:t>ciudades</a:t>
              </a:r>
            </a:p>
          </p:txBody>
        </p:sp>
      </p:grpSp>
    </p:spTree>
    <p:extLst>
      <p:ext uri="{BB962C8B-B14F-4D97-AF65-F5344CB8AC3E}">
        <p14:creationId xmlns:p14="http://schemas.microsoft.com/office/powerpoint/2010/main" val="12243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Imagen 3"/>
          <p:cNvPicPr>
            <a:picLocks noChangeAspect="1"/>
          </p:cNvPicPr>
          <p:nvPr/>
        </p:nvPicPr>
        <p:blipFill>
          <a:blip r:embed="rId2">
            <a:extLst>
              <a:ext uri="{28A0092B-C50C-407E-A947-70E740481C1C}">
                <a14:useLocalDpi xmlns:a14="http://schemas.microsoft.com/office/drawing/2010/main" val="0"/>
              </a:ext>
            </a:extLst>
          </a:blip>
          <a:srcRect l="25194" t="5901" r="25981" b="13602"/>
          <a:stretch>
            <a:fillRect/>
          </a:stretch>
        </p:blipFill>
        <p:spPr bwMode="auto">
          <a:xfrm>
            <a:off x="627739" y="153988"/>
            <a:ext cx="6910387"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CuadroTexto 5"/>
          <p:cNvSpPr txBox="1">
            <a:spLocks noChangeArrowheads="1"/>
          </p:cNvSpPr>
          <p:nvPr/>
        </p:nvSpPr>
        <p:spPr bwMode="auto">
          <a:xfrm>
            <a:off x="6171288" y="3176"/>
            <a:ext cx="1366838" cy="3079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MX" altLang="es-MX" sz="1400" b="1"/>
              <a:t>Julio 2016</a:t>
            </a:r>
          </a:p>
        </p:txBody>
      </p:sp>
      <p:sp>
        <p:nvSpPr>
          <p:cNvPr id="3076" name="CuadroTexto 4"/>
          <p:cNvSpPr txBox="1">
            <a:spLocks noChangeArrowheads="1"/>
          </p:cNvSpPr>
          <p:nvPr/>
        </p:nvSpPr>
        <p:spPr bwMode="auto">
          <a:xfrm rot="-5400000">
            <a:off x="4879063" y="3533776"/>
            <a:ext cx="5688013" cy="36988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s-MX" altLang="es-MX" sz="1800"/>
              <a:t>http://repositories.webometrics.info/en/top_portals</a:t>
            </a:r>
          </a:p>
        </p:txBody>
      </p:sp>
      <p:sp>
        <p:nvSpPr>
          <p:cNvPr id="5" name="Rectángulo 4"/>
          <p:cNvSpPr/>
          <p:nvPr/>
        </p:nvSpPr>
        <p:spPr>
          <a:xfrm>
            <a:off x="2176660" y="2924432"/>
            <a:ext cx="5031448" cy="141767"/>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CuadroTexto 5"/>
          <p:cNvSpPr txBox="1"/>
          <p:nvPr/>
        </p:nvSpPr>
        <p:spPr>
          <a:xfrm>
            <a:off x="8116091" y="619418"/>
            <a:ext cx="3525519" cy="5755422"/>
          </a:xfrm>
          <a:prstGeom prst="rect">
            <a:avLst/>
          </a:prstGeom>
          <a:solidFill>
            <a:srgbClr val="FFC000"/>
          </a:solidFill>
          <a:scene3d>
            <a:camera prst="orthographicFront"/>
            <a:lightRig rig="threePt" dir="t"/>
          </a:scene3d>
          <a:sp3d>
            <a:bevelT/>
          </a:sp3d>
        </p:spPr>
        <p:txBody>
          <a:bodyPr wrap="square" rtlCol="0">
            <a:spAutoFit/>
          </a:bodyPr>
          <a:lstStyle/>
          <a:p>
            <a:r>
              <a:rPr lang="es-MX" b="1" dirty="0" err="1">
                <a:solidFill>
                  <a:srgbClr val="0070C0"/>
                </a:solidFill>
              </a:rPr>
              <a:t>SciELO</a:t>
            </a:r>
            <a:r>
              <a:rPr lang="es-MX" b="1" dirty="0">
                <a:solidFill>
                  <a:srgbClr val="0070C0"/>
                </a:solidFill>
              </a:rPr>
              <a:t>-México</a:t>
            </a:r>
            <a:r>
              <a:rPr lang="es-MX" dirty="0">
                <a:solidFill>
                  <a:srgbClr val="0070C0"/>
                </a:solidFill>
              </a:rPr>
              <a:t> quedó ubicado en el lugar no. </a:t>
            </a:r>
            <a:r>
              <a:rPr lang="es-MX" b="1" dirty="0" smtClean="0">
                <a:solidFill>
                  <a:srgbClr val="0070C0"/>
                </a:solidFill>
              </a:rPr>
              <a:t>29</a:t>
            </a:r>
            <a:r>
              <a:rPr lang="es-MX" dirty="0" smtClean="0">
                <a:solidFill>
                  <a:srgbClr val="0070C0"/>
                </a:solidFill>
              </a:rPr>
              <a:t> </a:t>
            </a:r>
            <a:r>
              <a:rPr lang="es-MX" dirty="0">
                <a:solidFill>
                  <a:srgbClr val="0070C0"/>
                </a:solidFill>
              </a:rPr>
              <a:t>en el ranking mundial de Portales académicos realizado por </a:t>
            </a:r>
            <a:r>
              <a:rPr lang="es-MX" dirty="0" err="1">
                <a:solidFill>
                  <a:srgbClr val="0070C0"/>
                </a:solidFill>
              </a:rPr>
              <a:t>Webometrics</a:t>
            </a:r>
            <a:r>
              <a:rPr lang="es-MX" dirty="0">
                <a:solidFill>
                  <a:srgbClr val="0070C0"/>
                </a:solidFill>
              </a:rPr>
              <a:t>.</a:t>
            </a:r>
          </a:p>
          <a:p>
            <a:endParaRPr lang="es-MX" dirty="0">
              <a:solidFill>
                <a:srgbClr val="0070C0"/>
              </a:solidFill>
            </a:endParaRPr>
          </a:p>
          <a:p>
            <a:r>
              <a:rPr lang="es-MX" dirty="0">
                <a:solidFill>
                  <a:srgbClr val="0070C0"/>
                </a:solidFill>
              </a:rPr>
              <a:t>El ranking considera 4 parámetros:</a:t>
            </a:r>
          </a:p>
          <a:p>
            <a:endParaRPr lang="es-MX" dirty="0">
              <a:solidFill>
                <a:srgbClr val="0070C0"/>
              </a:solidFill>
            </a:endParaRPr>
          </a:p>
          <a:p>
            <a:pPr fontAlgn="base"/>
            <a:r>
              <a:rPr lang="es-MX" sz="1400" b="1" dirty="0"/>
              <a:t>Tamaño (S)</a:t>
            </a:r>
            <a:r>
              <a:rPr lang="es-MX" sz="1400" dirty="0"/>
              <a:t>. Número de páginas recuperadas desde </a:t>
            </a:r>
            <a:r>
              <a:rPr lang="es-MX" sz="1400" u="sng" dirty="0">
                <a:hlinkClick r:id="rId3"/>
              </a:rPr>
              <a:t>Google</a:t>
            </a:r>
            <a:r>
              <a:rPr lang="es-MX" sz="1400" dirty="0"/>
              <a:t> (10%)</a:t>
            </a:r>
          </a:p>
          <a:p>
            <a:pPr fontAlgn="base"/>
            <a:r>
              <a:rPr lang="es-MX" sz="1400" dirty="0"/>
              <a:t/>
            </a:r>
            <a:br>
              <a:rPr lang="es-MX" sz="1400" dirty="0"/>
            </a:br>
            <a:r>
              <a:rPr lang="es-MX" sz="1400" b="1" dirty="0"/>
              <a:t>Visibilidad (V).</a:t>
            </a:r>
            <a:r>
              <a:rPr lang="es-MX" sz="1400" dirty="0"/>
              <a:t> El número total de enlaces externos recibidos</a:t>
            </a:r>
          </a:p>
          <a:p>
            <a:pPr fontAlgn="base"/>
            <a:r>
              <a:rPr lang="es-MX" sz="1400" dirty="0"/>
              <a:t/>
            </a:r>
            <a:br>
              <a:rPr lang="es-MX" sz="1400" dirty="0"/>
            </a:br>
            <a:r>
              <a:rPr lang="es-MX" sz="1400" b="1" dirty="0"/>
              <a:t>Ficheros ricos (R)</a:t>
            </a:r>
            <a:r>
              <a:rPr lang="es-MX" sz="1400" dirty="0"/>
              <a:t>. Se contabilizan los archivos en formato Adobe Acrobat (.</a:t>
            </a:r>
            <a:r>
              <a:rPr lang="es-MX" sz="1400" dirty="0" err="1"/>
              <a:t>pdf</a:t>
            </a:r>
            <a:r>
              <a:rPr lang="es-MX" sz="1400" dirty="0"/>
              <a:t>), MS Word (.</a:t>
            </a:r>
            <a:r>
              <a:rPr lang="es-MX" sz="1400" dirty="0" err="1"/>
              <a:t>doc</a:t>
            </a:r>
            <a:r>
              <a:rPr lang="es-MX" sz="1400" dirty="0"/>
              <a:t>, .</a:t>
            </a:r>
            <a:r>
              <a:rPr lang="es-MX" sz="1400" dirty="0" err="1"/>
              <a:t>docx</a:t>
            </a:r>
            <a:r>
              <a:rPr lang="es-MX" sz="1400" dirty="0"/>
              <a:t>), MS </a:t>
            </a:r>
            <a:r>
              <a:rPr lang="es-MX" sz="1400" dirty="0" err="1"/>
              <a:t>Powerpoint</a:t>
            </a:r>
            <a:r>
              <a:rPr lang="es-MX" sz="1400" dirty="0"/>
              <a:t> (.</a:t>
            </a:r>
            <a:r>
              <a:rPr lang="es-MX" sz="1400" dirty="0" err="1"/>
              <a:t>ppt</a:t>
            </a:r>
            <a:r>
              <a:rPr lang="es-MX" sz="1400" dirty="0"/>
              <a:t>, .</a:t>
            </a:r>
            <a:r>
              <a:rPr lang="es-MX" sz="1400" dirty="0" err="1"/>
              <a:t>pptx</a:t>
            </a:r>
            <a:r>
              <a:rPr lang="es-MX" sz="1400" dirty="0"/>
              <a:t>) y PostScript (.</a:t>
            </a:r>
            <a:r>
              <a:rPr lang="es-MX" sz="1400" dirty="0" err="1"/>
              <a:t>ps</a:t>
            </a:r>
            <a:r>
              <a:rPr lang="es-MX" sz="1400" dirty="0"/>
              <a:t>, .</a:t>
            </a:r>
            <a:r>
              <a:rPr lang="es-MX" sz="1400" dirty="0" err="1"/>
              <a:t>eps</a:t>
            </a:r>
            <a:r>
              <a:rPr lang="es-MX" sz="1400" dirty="0"/>
              <a:t>) </a:t>
            </a:r>
            <a:r>
              <a:rPr lang="es-MX" sz="1400" dirty="0" err="1"/>
              <a:t>extraidos</a:t>
            </a:r>
            <a:r>
              <a:rPr lang="es-MX" sz="1400" dirty="0"/>
              <a:t> desde </a:t>
            </a:r>
            <a:r>
              <a:rPr lang="es-MX" sz="1400" u="sng" dirty="0">
                <a:hlinkClick r:id="rId3"/>
              </a:rPr>
              <a:t>Google</a:t>
            </a:r>
            <a:r>
              <a:rPr lang="es-MX" sz="1400" dirty="0"/>
              <a:t> (10%)</a:t>
            </a:r>
          </a:p>
          <a:p>
            <a:pPr fontAlgn="base"/>
            <a:r>
              <a:rPr lang="es-MX" sz="1400" dirty="0"/>
              <a:t/>
            </a:r>
            <a:br>
              <a:rPr lang="es-MX" sz="1400" dirty="0"/>
            </a:br>
            <a:r>
              <a:rPr lang="es-MX" sz="1400" b="1" dirty="0" err="1"/>
              <a:t>Scholar</a:t>
            </a:r>
            <a:r>
              <a:rPr lang="es-MX" sz="1400" b="1" dirty="0"/>
              <a:t> (Sc)</a:t>
            </a:r>
            <a:r>
              <a:rPr lang="es-MX" sz="1400" dirty="0"/>
              <a:t>. Usando la base de datos de </a:t>
            </a:r>
            <a:r>
              <a:rPr lang="es-MX" sz="1400" u="sng" dirty="0">
                <a:hlinkClick r:id="rId4"/>
              </a:rPr>
              <a:t>Google </a:t>
            </a:r>
            <a:r>
              <a:rPr lang="es-MX" sz="1400" u="sng" dirty="0" err="1">
                <a:hlinkClick r:id="rId4"/>
              </a:rPr>
              <a:t>Scholar</a:t>
            </a:r>
            <a:r>
              <a:rPr lang="es-MX" sz="1400" dirty="0"/>
              <a:t> se calcula sobre el número de artículos publicados entre el 2007 y el 2011 (30%).</a:t>
            </a:r>
          </a:p>
          <a:p>
            <a:endParaRPr lang="es-MX" dirty="0">
              <a:solidFill>
                <a:srgbClr val="0070C0"/>
              </a:solidFill>
            </a:endParaRPr>
          </a:p>
        </p:txBody>
      </p:sp>
      <p:sp>
        <p:nvSpPr>
          <p:cNvPr id="7" name="Rectángulo 6"/>
          <p:cNvSpPr/>
          <p:nvPr/>
        </p:nvSpPr>
        <p:spPr>
          <a:xfrm>
            <a:off x="2176660" y="5935362"/>
            <a:ext cx="5031448" cy="141767"/>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p:cNvSpPr/>
          <p:nvPr/>
        </p:nvSpPr>
        <p:spPr>
          <a:xfrm>
            <a:off x="2176660" y="5586630"/>
            <a:ext cx="5031448" cy="141767"/>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2176660" y="5760996"/>
            <a:ext cx="5031448" cy="141767"/>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9"/>
          <p:cNvSpPr/>
          <p:nvPr/>
        </p:nvSpPr>
        <p:spPr>
          <a:xfrm>
            <a:off x="2217696" y="4452551"/>
            <a:ext cx="5031448" cy="141767"/>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29946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30750" t="10000" r="18875" b="6667"/>
          <a:stretch/>
        </p:blipFill>
        <p:spPr>
          <a:xfrm>
            <a:off x="0" y="0"/>
            <a:ext cx="5753100" cy="6858000"/>
          </a:xfrm>
          <a:prstGeom prst="rect">
            <a:avLst/>
          </a:prstGeom>
        </p:spPr>
      </p:pic>
      <p:pic>
        <p:nvPicPr>
          <p:cNvPr id="6" name="Imagen 5"/>
          <p:cNvPicPr>
            <a:picLocks noChangeAspect="1"/>
          </p:cNvPicPr>
          <p:nvPr/>
        </p:nvPicPr>
        <p:blipFill rotWithShape="1">
          <a:blip r:embed="rId3"/>
          <a:srcRect l="30250" t="8223" r="18375" b="7110"/>
          <a:stretch/>
        </p:blipFill>
        <p:spPr>
          <a:xfrm>
            <a:off x="5753100" y="0"/>
            <a:ext cx="6648450" cy="6858000"/>
          </a:xfrm>
          <a:prstGeom prst="rect">
            <a:avLst/>
          </a:prstGeom>
        </p:spPr>
      </p:pic>
      <p:sp>
        <p:nvSpPr>
          <p:cNvPr id="7" name="CuadroTexto 6"/>
          <p:cNvSpPr txBox="1"/>
          <p:nvPr/>
        </p:nvSpPr>
        <p:spPr>
          <a:xfrm>
            <a:off x="1764573" y="55053"/>
            <a:ext cx="2277979" cy="461665"/>
          </a:xfrm>
          <a:prstGeom prst="rect">
            <a:avLst/>
          </a:prstGeom>
          <a:solidFill>
            <a:srgbClr val="FF0000">
              <a:alpha val="30980"/>
            </a:srgbClr>
          </a:solidFill>
          <a:ln>
            <a:solidFill>
              <a:srgbClr val="C00000"/>
            </a:solidFill>
          </a:ln>
        </p:spPr>
        <p:txBody>
          <a:bodyPr wrap="square" rtlCol="0">
            <a:spAutoFit/>
          </a:bodyPr>
          <a:lstStyle/>
          <a:p>
            <a:pPr algn="ctr"/>
            <a:r>
              <a:rPr lang="es-MX" sz="2400" b="1" dirty="0"/>
              <a:t>veterinaria</a:t>
            </a:r>
          </a:p>
        </p:txBody>
      </p:sp>
      <p:sp>
        <p:nvSpPr>
          <p:cNvPr id="8" name="CuadroTexto 7"/>
          <p:cNvSpPr txBox="1"/>
          <p:nvPr/>
        </p:nvSpPr>
        <p:spPr>
          <a:xfrm>
            <a:off x="7938335" y="83674"/>
            <a:ext cx="2277979" cy="461665"/>
          </a:xfrm>
          <a:prstGeom prst="rect">
            <a:avLst/>
          </a:prstGeom>
          <a:solidFill>
            <a:srgbClr val="FF0000">
              <a:alpha val="30980"/>
            </a:srgbClr>
          </a:solidFill>
          <a:ln>
            <a:solidFill>
              <a:srgbClr val="C00000"/>
            </a:solidFill>
          </a:ln>
        </p:spPr>
        <p:txBody>
          <a:bodyPr wrap="square" rtlCol="0">
            <a:spAutoFit/>
          </a:bodyPr>
          <a:lstStyle/>
          <a:p>
            <a:pPr algn="ctr"/>
            <a:r>
              <a:rPr lang="es-MX" sz="2400" b="1" dirty="0"/>
              <a:t>zootecnia</a:t>
            </a:r>
          </a:p>
        </p:txBody>
      </p:sp>
      <p:pic>
        <p:nvPicPr>
          <p:cNvPr id="9" name="Imagen 8"/>
          <p:cNvPicPr>
            <a:picLocks noChangeAspect="1"/>
          </p:cNvPicPr>
          <p:nvPr/>
        </p:nvPicPr>
        <p:blipFill rotWithShape="1">
          <a:blip r:embed="rId2"/>
          <a:srcRect l="73101" t="9512" r="18875" b="84878"/>
          <a:stretch/>
        </p:blipFill>
        <p:spPr>
          <a:xfrm>
            <a:off x="4042552" y="0"/>
            <a:ext cx="1719552" cy="866274"/>
          </a:xfrm>
          <a:prstGeom prst="rect">
            <a:avLst/>
          </a:prstGeom>
        </p:spPr>
      </p:pic>
      <p:pic>
        <p:nvPicPr>
          <p:cNvPr id="10" name="Imagen 9"/>
          <p:cNvPicPr>
            <a:picLocks noChangeAspect="1"/>
          </p:cNvPicPr>
          <p:nvPr/>
        </p:nvPicPr>
        <p:blipFill rotWithShape="1">
          <a:blip r:embed="rId3"/>
          <a:srcRect l="72630" t="7728" r="18375" b="85186"/>
          <a:stretch/>
        </p:blipFill>
        <p:spPr>
          <a:xfrm>
            <a:off x="10216314" y="19505"/>
            <a:ext cx="1966160" cy="969452"/>
          </a:xfrm>
          <a:prstGeom prst="rect">
            <a:avLst/>
          </a:prstGeom>
        </p:spPr>
      </p:pic>
      <p:pic>
        <p:nvPicPr>
          <p:cNvPr id="11" name="Imagen 10"/>
          <p:cNvPicPr>
            <a:picLocks noChangeAspect="1"/>
          </p:cNvPicPr>
          <p:nvPr/>
        </p:nvPicPr>
        <p:blipFill rotWithShape="1">
          <a:blip r:embed="rId2"/>
          <a:srcRect l="64813" t="25107" r="18875" b="70020"/>
          <a:stretch/>
        </p:blipFill>
        <p:spPr>
          <a:xfrm>
            <a:off x="3010659" y="921327"/>
            <a:ext cx="3071304" cy="661188"/>
          </a:xfrm>
          <a:prstGeom prst="rect">
            <a:avLst/>
          </a:prstGeom>
          <a:ln w="38100" cap="sq">
            <a:solidFill>
              <a:srgbClr val="000000"/>
            </a:solidFill>
            <a:prstDash val="solid"/>
            <a:miter lim="800000"/>
          </a:ln>
          <a:effectLst>
            <a:outerShdw blurRad="50800" dist="152400" dir="13500000" algn="br" rotWithShape="0">
              <a:prstClr val="black">
                <a:alpha val="40000"/>
              </a:prstClr>
            </a:outerShdw>
          </a:effectLst>
        </p:spPr>
      </p:pic>
      <p:pic>
        <p:nvPicPr>
          <p:cNvPr id="13" name="Imagen 12"/>
          <p:cNvPicPr>
            <a:picLocks noChangeAspect="1"/>
          </p:cNvPicPr>
          <p:nvPr/>
        </p:nvPicPr>
        <p:blipFill rotWithShape="1">
          <a:blip r:embed="rId2"/>
          <a:srcRect l="64813" t="25107" r="18875" b="70020"/>
          <a:stretch/>
        </p:blipFill>
        <p:spPr>
          <a:xfrm>
            <a:off x="9077324" y="988957"/>
            <a:ext cx="3071304" cy="661188"/>
          </a:xfrm>
          <a:prstGeom prst="rect">
            <a:avLst/>
          </a:prstGeom>
          <a:ln w="38100" cap="sq">
            <a:solidFill>
              <a:srgbClr val="000000"/>
            </a:solidFill>
            <a:prstDash val="solid"/>
            <a:miter lim="800000"/>
          </a:ln>
          <a:effectLst>
            <a:outerShdw blurRad="50800" dist="152400" dir="13500000" algn="br" rotWithShape="0">
              <a:prstClr val="black">
                <a:alpha val="40000"/>
              </a:prstClr>
            </a:outerShdw>
          </a:effectLst>
        </p:spPr>
      </p:pic>
      <p:sp>
        <p:nvSpPr>
          <p:cNvPr id="14" name="Elipse 13"/>
          <p:cNvSpPr/>
          <p:nvPr/>
        </p:nvSpPr>
        <p:spPr>
          <a:xfrm>
            <a:off x="4902328" y="3311511"/>
            <a:ext cx="367504" cy="385011"/>
          </a:xfrm>
          <a:prstGeom prst="ellipse">
            <a:avLst/>
          </a:prstGeom>
          <a:solidFill>
            <a:srgbClr val="FF0000">
              <a:alpha val="27843"/>
            </a:srgbClr>
          </a:solidFill>
          <a:ln w="38100">
            <a:solidFill>
              <a:srgbClr val="C00000"/>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Elipse 14"/>
          <p:cNvSpPr/>
          <p:nvPr/>
        </p:nvSpPr>
        <p:spPr>
          <a:xfrm>
            <a:off x="5262544" y="3314338"/>
            <a:ext cx="367504" cy="385011"/>
          </a:xfrm>
          <a:prstGeom prst="ellipse">
            <a:avLst/>
          </a:prstGeom>
          <a:solidFill>
            <a:srgbClr val="FF0000">
              <a:alpha val="27843"/>
            </a:srgbClr>
          </a:solidFill>
          <a:ln w="38100">
            <a:solidFill>
              <a:srgbClr val="C00000"/>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Elipse 15"/>
          <p:cNvSpPr/>
          <p:nvPr/>
        </p:nvSpPr>
        <p:spPr>
          <a:xfrm>
            <a:off x="5206346" y="4565984"/>
            <a:ext cx="367504" cy="385011"/>
          </a:xfrm>
          <a:prstGeom prst="ellipse">
            <a:avLst/>
          </a:prstGeom>
          <a:solidFill>
            <a:srgbClr val="FF0000">
              <a:alpha val="27843"/>
            </a:srgbClr>
          </a:solidFill>
          <a:ln w="38100">
            <a:solidFill>
              <a:srgbClr val="C00000"/>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p:cNvSpPr/>
          <p:nvPr/>
        </p:nvSpPr>
        <p:spPr>
          <a:xfrm>
            <a:off x="11438021" y="3400379"/>
            <a:ext cx="367504" cy="385011"/>
          </a:xfrm>
          <a:prstGeom prst="ellipse">
            <a:avLst/>
          </a:prstGeom>
          <a:solidFill>
            <a:srgbClr val="FF0000">
              <a:alpha val="27843"/>
            </a:srgbClr>
          </a:solidFill>
          <a:ln w="38100">
            <a:solidFill>
              <a:srgbClr val="C00000"/>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p:cNvSpPr/>
          <p:nvPr/>
        </p:nvSpPr>
        <p:spPr>
          <a:xfrm>
            <a:off x="11433962" y="4465720"/>
            <a:ext cx="367504" cy="385011"/>
          </a:xfrm>
          <a:prstGeom prst="ellipse">
            <a:avLst/>
          </a:prstGeom>
          <a:solidFill>
            <a:srgbClr val="FF0000">
              <a:alpha val="27843"/>
            </a:srgbClr>
          </a:solidFill>
          <a:ln w="38100">
            <a:solidFill>
              <a:srgbClr val="C00000"/>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p:cNvSpPr/>
          <p:nvPr/>
        </p:nvSpPr>
        <p:spPr>
          <a:xfrm>
            <a:off x="11781124" y="4465720"/>
            <a:ext cx="367504" cy="385011"/>
          </a:xfrm>
          <a:prstGeom prst="ellipse">
            <a:avLst/>
          </a:prstGeom>
          <a:solidFill>
            <a:srgbClr val="FF0000">
              <a:alpha val="27843"/>
            </a:srgbClr>
          </a:solidFill>
          <a:ln w="38100">
            <a:solidFill>
              <a:srgbClr val="C00000"/>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p:cNvSpPr/>
          <p:nvPr/>
        </p:nvSpPr>
        <p:spPr>
          <a:xfrm>
            <a:off x="11435708" y="5469354"/>
            <a:ext cx="367504" cy="385011"/>
          </a:xfrm>
          <a:prstGeom prst="ellipse">
            <a:avLst/>
          </a:prstGeom>
          <a:solidFill>
            <a:srgbClr val="FF0000">
              <a:alpha val="27843"/>
            </a:srgbClr>
          </a:solidFill>
          <a:ln w="38100">
            <a:solidFill>
              <a:srgbClr val="C00000"/>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Elipse 21"/>
          <p:cNvSpPr/>
          <p:nvPr/>
        </p:nvSpPr>
        <p:spPr>
          <a:xfrm>
            <a:off x="11742512" y="5488403"/>
            <a:ext cx="367504" cy="385011"/>
          </a:xfrm>
          <a:prstGeom prst="ellipse">
            <a:avLst/>
          </a:prstGeom>
          <a:solidFill>
            <a:srgbClr val="FF0000">
              <a:alpha val="27843"/>
            </a:srgbClr>
          </a:solidFill>
          <a:ln w="38100">
            <a:solidFill>
              <a:srgbClr val="C00000"/>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Elipse 22"/>
          <p:cNvSpPr/>
          <p:nvPr/>
        </p:nvSpPr>
        <p:spPr>
          <a:xfrm>
            <a:off x="11716936" y="6472988"/>
            <a:ext cx="367504" cy="385011"/>
          </a:xfrm>
          <a:prstGeom prst="ellipse">
            <a:avLst/>
          </a:prstGeom>
          <a:solidFill>
            <a:srgbClr val="FF0000">
              <a:alpha val="27843"/>
            </a:srgbClr>
          </a:solidFill>
          <a:ln w="38100">
            <a:solidFill>
              <a:srgbClr val="C00000"/>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p:cNvSpPr txBox="1"/>
          <p:nvPr/>
        </p:nvSpPr>
        <p:spPr>
          <a:xfrm>
            <a:off x="3624049" y="5038757"/>
            <a:ext cx="4258102" cy="1631216"/>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000" b="1" dirty="0" err="1" smtClean="0"/>
              <a:t>Latindex</a:t>
            </a:r>
            <a:r>
              <a:rPr lang="es-MX" sz="2000" b="1" dirty="0" smtClean="0"/>
              <a:t> </a:t>
            </a:r>
            <a:r>
              <a:rPr lang="es-MX" sz="2000" dirty="0" smtClean="0"/>
              <a:t>distingue las revistas del </a:t>
            </a:r>
            <a:r>
              <a:rPr lang="es-MX" sz="2000" b="1" dirty="0" smtClean="0"/>
              <a:t>Directorio</a:t>
            </a:r>
            <a:r>
              <a:rPr lang="es-MX" sz="2000" dirty="0" smtClean="0"/>
              <a:t> y las del </a:t>
            </a:r>
            <a:r>
              <a:rPr lang="es-MX" sz="2000" b="1" dirty="0" smtClean="0"/>
              <a:t>Catálogo</a:t>
            </a:r>
          </a:p>
          <a:p>
            <a:pPr algn="ctr"/>
            <a:endParaRPr lang="es-MX" sz="2000" b="1" dirty="0" smtClean="0"/>
          </a:p>
          <a:p>
            <a:pPr algn="ctr"/>
            <a:r>
              <a:rPr lang="es-MX" sz="2000" dirty="0" smtClean="0"/>
              <a:t>Las revistas del </a:t>
            </a:r>
            <a:r>
              <a:rPr lang="es-MX" sz="2000" b="1" dirty="0" smtClean="0"/>
              <a:t>Catálogo</a:t>
            </a:r>
            <a:r>
              <a:rPr lang="es-MX" sz="2000" dirty="0" smtClean="0"/>
              <a:t> aprueban puntaje de calidad editorial</a:t>
            </a:r>
            <a:endParaRPr lang="es-MX" sz="2000" dirty="0"/>
          </a:p>
        </p:txBody>
      </p:sp>
    </p:spTree>
    <p:extLst>
      <p:ext uri="{BB962C8B-B14F-4D97-AF65-F5344CB8AC3E}">
        <p14:creationId xmlns:p14="http://schemas.microsoft.com/office/powerpoint/2010/main" val="169946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Effect transition="in" filter="fade">
                                      <p:cBhvr>
                                        <p:cTn id="53" dur="500"/>
                                        <p:tgtEl>
                                          <p:spTgt spid="1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p:cTn id="56" dur="500" fill="hold"/>
                                        <p:tgtEl>
                                          <p:spTgt spid="17"/>
                                        </p:tgtEl>
                                        <p:attrNameLst>
                                          <p:attrName>ppt_w</p:attrName>
                                        </p:attrNameLst>
                                      </p:cBhvr>
                                      <p:tavLst>
                                        <p:tav tm="0">
                                          <p:val>
                                            <p:fltVal val="0"/>
                                          </p:val>
                                        </p:tav>
                                        <p:tav tm="100000">
                                          <p:val>
                                            <p:strVal val="#ppt_w"/>
                                          </p:val>
                                        </p:tav>
                                      </p:tavLst>
                                    </p:anim>
                                    <p:anim calcmode="lin" valueType="num">
                                      <p:cBhvr>
                                        <p:cTn id="57" dur="500" fill="hold"/>
                                        <p:tgtEl>
                                          <p:spTgt spid="17"/>
                                        </p:tgtEl>
                                        <p:attrNameLst>
                                          <p:attrName>ppt_h</p:attrName>
                                        </p:attrNameLst>
                                      </p:cBhvr>
                                      <p:tavLst>
                                        <p:tav tm="0">
                                          <p:val>
                                            <p:fltVal val="0"/>
                                          </p:val>
                                        </p:tav>
                                        <p:tav tm="100000">
                                          <p:val>
                                            <p:strVal val="#ppt_h"/>
                                          </p:val>
                                        </p:tav>
                                      </p:tavLst>
                                    </p:anim>
                                    <p:animEffect transition="in" filter="fade">
                                      <p:cBhvr>
                                        <p:cTn id="58" dur="500"/>
                                        <p:tgtEl>
                                          <p:spTgt spid="1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Effect transition="in" filter="fade">
                                      <p:cBhvr>
                                        <p:cTn id="68" dur="500"/>
                                        <p:tgtEl>
                                          <p:spTgt spid="1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ppt_w</p:attrName>
                                        </p:attrNameLst>
                                      </p:cBhvr>
                                      <p:tavLst>
                                        <p:tav tm="0">
                                          <p:val>
                                            <p:fltVal val="0"/>
                                          </p:val>
                                        </p:tav>
                                        <p:tav tm="100000">
                                          <p:val>
                                            <p:strVal val="#ppt_w"/>
                                          </p:val>
                                        </p:tav>
                                      </p:tavLst>
                                    </p:anim>
                                    <p:anim calcmode="lin" valueType="num">
                                      <p:cBhvr>
                                        <p:cTn id="72" dur="500" fill="hold"/>
                                        <p:tgtEl>
                                          <p:spTgt spid="20"/>
                                        </p:tgtEl>
                                        <p:attrNameLst>
                                          <p:attrName>ppt_h</p:attrName>
                                        </p:attrNameLst>
                                      </p:cBhvr>
                                      <p:tavLst>
                                        <p:tav tm="0">
                                          <p:val>
                                            <p:fltVal val="0"/>
                                          </p:val>
                                        </p:tav>
                                        <p:tav tm="100000">
                                          <p:val>
                                            <p:strVal val="#ppt_h"/>
                                          </p:val>
                                        </p:tav>
                                      </p:tavLst>
                                    </p:anim>
                                    <p:animEffect transition="in" filter="fade">
                                      <p:cBhvr>
                                        <p:cTn id="73" dur="500"/>
                                        <p:tgtEl>
                                          <p:spTgt spid="20"/>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p:cTn id="76" dur="500" fill="hold"/>
                                        <p:tgtEl>
                                          <p:spTgt spid="22"/>
                                        </p:tgtEl>
                                        <p:attrNameLst>
                                          <p:attrName>ppt_w</p:attrName>
                                        </p:attrNameLst>
                                      </p:cBhvr>
                                      <p:tavLst>
                                        <p:tav tm="0">
                                          <p:val>
                                            <p:fltVal val="0"/>
                                          </p:val>
                                        </p:tav>
                                        <p:tav tm="100000">
                                          <p:val>
                                            <p:strVal val="#ppt_w"/>
                                          </p:val>
                                        </p:tav>
                                      </p:tavLst>
                                    </p:anim>
                                    <p:anim calcmode="lin" valueType="num">
                                      <p:cBhvr>
                                        <p:cTn id="77" dur="500" fill="hold"/>
                                        <p:tgtEl>
                                          <p:spTgt spid="22"/>
                                        </p:tgtEl>
                                        <p:attrNameLst>
                                          <p:attrName>ppt_h</p:attrName>
                                        </p:attrNameLst>
                                      </p:cBhvr>
                                      <p:tavLst>
                                        <p:tav tm="0">
                                          <p:val>
                                            <p:fltVal val="0"/>
                                          </p:val>
                                        </p:tav>
                                        <p:tav tm="100000">
                                          <p:val>
                                            <p:strVal val="#ppt_h"/>
                                          </p:val>
                                        </p:tav>
                                      </p:tavLst>
                                    </p:anim>
                                    <p:animEffect transition="in" filter="fade">
                                      <p:cBhvr>
                                        <p:cTn id="78" dur="500"/>
                                        <p:tgtEl>
                                          <p:spTgt spid="22"/>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p:cTn id="81" dur="500" fill="hold"/>
                                        <p:tgtEl>
                                          <p:spTgt spid="23"/>
                                        </p:tgtEl>
                                        <p:attrNameLst>
                                          <p:attrName>ppt_w</p:attrName>
                                        </p:attrNameLst>
                                      </p:cBhvr>
                                      <p:tavLst>
                                        <p:tav tm="0">
                                          <p:val>
                                            <p:fltVal val="0"/>
                                          </p:val>
                                        </p:tav>
                                        <p:tav tm="100000">
                                          <p:val>
                                            <p:strVal val="#ppt_w"/>
                                          </p:val>
                                        </p:tav>
                                      </p:tavLst>
                                    </p:anim>
                                    <p:anim calcmode="lin" valueType="num">
                                      <p:cBhvr>
                                        <p:cTn id="82" dur="500" fill="hold"/>
                                        <p:tgtEl>
                                          <p:spTgt spid="23"/>
                                        </p:tgtEl>
                                        <p:attrNameLst>
                                          <p:attrName>ppt_h</p:attrName>
                                        </p:attrNameLst>
                                      </p:cBhvr>
                                      <p:tavLst>
                                        <p:tav tm="0">
                                          <p:val>
                                            <p:fltVal val="0"/>
                                          </p:val>
                                        </p:tav>
                                        <p:tav tm="100000">
                                          <p:val>
                                            <p:strVal val="#ppt_h"/>
                                          </p:val>
                                        </p:tav>
                                      </p:tavLst>
                                    </p:anim>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p:cTn id="88" dur="500" fill="hold"/>
                                        <p:tgtEl>
                                          <p:spTgt spid="21"/>
                                        </p:tgtEl>
                                        <p:attrNameLst>
                                          <p:attrName>ppt_w</p:attrName>
                                        </p:attrNameLst>
                                      </p:cBhvr>
                                      <p:tavLst>
                                        <p:tav tm="0">
                                          <p:val>
                                            <p:fltVal val="0"/>
                                          </p:val>
                                        </p:tav>
                                        <p:tav tm="100000">
                                          <p:val>
                                            <p:strVal val="#ppt_w"/>
                                          </p:val>
                                        </p:tav>
                                      </p:tavLst>
                                    </p:anim>
                                    <p:anim calcmode="lin" valueType="num">
                                      <p:cBhvr>
                                        <p:cTn id="89" dur="500" fill="hold"/>
                                        <p:tgtEl>
                                          <p:spTgt spid="21"/>
                                        </p:tgtEl>
                                        <p:attrNameLst>
                                          <p:attrName>ppt_h</p:attrName>
                                        </p:attrNameLst>
                                      </p:cBhvr>
                                      <p:tavLst>
                                        <p:tav tm="0">
                                          <p:val>
                                            <p:fltVal val="0"/>
                                          </p:val>
                                        </p:tav>
                                        <p:tav tm="100000">
                                          <p:val>
                                            <p:strVal val="#ppt_h"/>
                                          </p:val>
                                        </p:tav>
                                      </p:tavLst>
                                    </p:anim>
                                    <p:animEffect transition="in" filter="fade">
                                      <p:cBhvr>
                                        <p:cTn id="9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P spid="16" grpId="0" animBg="1"/>
      <p:bldP spid="17" grpId="0" animBg="1"/>
      <p:bldP spid="18" grpId="0" animBg="1"/>
      <p:bldP spid="19" grpId="0" animBg="1"/>
      <p:bldP spid="20" grpId="0" animBg="1"/>
      <p:bldP spid="22" grpId="0" animBg="1"/>
      <p:bldP spid="23"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Imagen 3"/>
          <p:cNvPicPr>
            <a:picLocks noChangeAspect="1"/>
          </p:cNvPicPr>
          <p:nvPr/>
        </p:nvPicPr>
        <p:blipFill>
          <a:blip r:embed="rId3">
            <a:extLst>
              <a:ext uri="{28A0092B-C50C-407E-A947-70E740481C1C}">
                <a14:useLocalDpi xmlns:a14="http://schemas.microsoft.com/office/drawing/2010/main" val="0"/>
              </a:ext>
            </a:extLst>
          </a:blip>
          <a:srcRect l="36613" t="5901" r="28345" b="33900"/>
          <a:stretch>
            <a:fillRect/>
          </a:stretch>
        </p:blipFill>
        <p:spPr bwMode="auto">
          <a:xfrm>
            <a:off x="1524000" y="1588"/>
            <a:ext cx="4427538" cy="685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Imagen 4"/>
          <p:cNvPicPr>
            <a:picLocks noChangeAspect="1"/>
          </p:cNvPicPr>
          <p:nvPr/>
        </p:nvPicPr>
        <p:blipFill>
          <a:blip r:embed="rId4">
            <a:extLst>
              <a:ext uri="{28A0092B-C50C-407E-A947-70E740481C1C}">
                <a14:useLocalDpi xmlns:a14="http://schemas.microsoft.com/office/drawing/2010/main" val="0"/>
              </a:ext>
            </a:extLst>
          </a:blip>
          <a:srcRect l="36613" t="5901" r="28345" b="5202"/>
          <a:stretch>
            <a:fillRect/>
          </a:stretch>
        </p:blipFill>
        <p:spPr bwMode="auto">
          <a:xfrm>
            <a:off x="6096000" y="0"/>
            <a:ext cx="457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3"/>
          <p:cNvSpPr/>
          <p:nvPr/>
        </p:nvSpPr>
        <p:spPr>
          <a:xfrm>
            <a:off x="1524000" y="1152144"/>
            <a:ext cx="4427538" cy="256032"/>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Flecha abajo 1"/>
          <p:cNvSpPr/>
          <p:nvPr/>
        </p:nvSpPr>
        <p:spPr>
          <a:xfrm rot="16200000">
            <a:off x="552609" y="805275"/>
            <a:ext cx="704088" cy="949770"/>
          </a:xfrm>
          <a:prstGeom prst="downArrow">
            <a:avLst/>
          </a:prstGeom>
          <a:effectLst>
            <a:outerShdw blurRad="50800" dist="152400" dir="8100000" algn="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MX"/>
          </a:p>
        </p:txBody>
      </p:sp>
      <p:sp>
        <p:nvSpPr>
          <p:cNvPr id="6" name="Rectángulo 5"/>
          <p:cNvSpPr/>
          <p:nvPr/>
        </p:nvSpPr>
        <p:spPr>
          <a:xfrm>
            <a:off x="1524000" y="3857897"/>
            <a:ext cx="4427538" cy="191589"/>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p:cNvSpPr/>
          <p:nvPr/>
        </p:nvSpPr>
        <p:spPr>
          <a:xfrm>
            <a:off x="1524000" y="6359870"/>
            <a:ext cx="4427538" cy="191589"/>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p:cNvSpPr/>
          <p:nvPr/>
        </p:nvSpPr>
        <p:spPr>
          <a:xfrm>
            <a:off x="1524000" y="5892220"/>
            <a:ext cx="4427538" cy="191589"/>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1519646" y="918319"/>
            <a:ext cx="4427538" cy="191589"/>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9"/>
          <p:cNvSpPr/>
          <p:nvPr/>
        </p:nvSpPr>
        <p:spPr>
          <a:xfrm>
            <a:off x="6087290" y="988142"/>
            <a:ext cx="4580709" cy="172430"/>
          </a:xfrm>
          <a:prstGeom prst="rect">
            <a:avLst/>
          </a:prstGeom>
          <a:solidFill>
            <a:srgbClr val="FF0000">
              <a:alpha val="27843"/>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Rectángulo 10"/>
          <p:cNvSpPr/>
          <p:nvPr/>
        </p:nvSpPr>
        <p:spPr>
          <a:xfrm>
            <a:off x="6095999" y="1632204"/>
            <a:ext cx="4572000" cy="191589"/>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p:cNvSpPr/>
          <p:nvPr/>
        </p:nvSpPr>
        <p:spPr>
          <a:xfrm>
            <a:off x="6104710" y="4395069"/>
            <a:ext cx="4572000" cy="191589"/>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Rectángulo 12"/>
          <p:cNvSpPr/>
          <p:nvPr/>
        </p:nvSpPr>
        <p:spPr>
          <a:xfrm>
            <a:off x="6104710" y="5220978"/>
            <a:ext cx="4572000" cy="191589"/>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6087290" y="4962495"/>
            <a:ext cx="4572000" cy="191589"/>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6017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Imagen 1"/>
          <p:cNvPicPr>
            <a:picLocks noChangeAspect="1"/>
          </p:cNvPicPr>
          <p:nvPr/>
        </p:nvPicPr>
        <p:blipFill>
          <a:blip r:embed="rId2">
            <a:extLst>
              <a:ext uri="{28A0092B-C50C-407E-A947-70E740481C1C}">
                <a14:useLocalDpi xmlns:a14="http://schemas.microsoft.com/office/drawing/2010/main" val="0"/>
              </a:ext>
            </a:extLst>
          </a:blip>
          <a:srcRect l="36618" t="42700" r="28732" b="34122"/>
          <a:stretch>
            <a:fillRect/>
          </a:stretch>
        </p:blipFill>
        <p:spPr bwMode="auto">
          <a:xfrm>
            <a:off x="1503362" y="0"/>
            <a:ext cx="4137026"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Imagen 2"/>
          <p:cNvPicPr>
            <a:picLocks noChangeAspect="1"/>
          </p:cNvPicPr>
          <p:nvPr/>
        </p:nvPicPr>
        <p:blipFill>
          <a:blip r:embed="rId3">
            <a:extLst>
              <a:ext uri="{28A0092B-C50C-407E-A947-70E740481C1C}">
                <a14:useLocalDpi xmlns:a14="http://schemas.microsoft.com/office/drawing/2010/main" val="0"/>
              </a:ext>
            </a:extLst>
          </a:blip>
          <a:srcRect l="36613" t="7301" r="28345" b="4500"/>
          <a:stretch>
            <a:fillRect/>
          </a:stretch>
        </p:blipFill>
        <p:spPr bwMode="auto">
          <a:xfrm>
            <a:off x="5640388" y="26988"/>
            <a:ext cx="4824412" cy="683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3"/>
          <p:cNvSpPr/>
          <p:nvPr/>
        </p:nvSpPr>
        <p:spPr>
          <a:xfrm>
            <a:off x="1503362" y="1415845"/>
            <a:ext cx="4137026" cy="141493"/>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Rectángulo 4"/>
          <p:cNvSpPr/>
          <p:nvPr/>
        </p:nvSpPr>
        <p:spPr>
          <a:xfrm>
            <a:off x="1503362" y="1118419"/>
            <a:ext cx="4137026" cy="141493"/>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p:cNvSpPr/>
          <p:nvPr/>
        </p:nvSpPr>
        <p:spPr>
          <a:xfrm>
            <a:off x="5640388" y="1895167"/>
            <a:ext cx="4824412" cy="150307"/>
          </a:xfrm>
          <a:prstGeom prst="rect">
            <a:avLst/>
          </a:prstGeom>
          <a:solidFill>
            <a:srgbClr val="FF0000">
              <a:alpha val="27843"/>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Rectángulo 6"/>
          <p:cNvSpPr/>
          <p:nvPr/>
        </p:nvSpPr>
        <p:spPr>
          <a:xfrm>
            <a:off x="5640388" y="2072462"/>
            <a:ext cx="4824412" cy="120131"/>
          </a:xfrm>
          <a:prstGeom prst="rect">
            <a:avLst/>
          </a:prstGeom>
          <a:solidFill>
            <a:srgbClr val="FF0000">
              <a:alpha val="27843"/>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5640388" y="5879338"/>
            <a:ext cx="4824412" cy="150307"/>
          </a:xfrm>
          <a:prstGeom prst="rect">
            <a:avLst/>
          </a:prstGeom>
          <a:solidFill>
            <a:srgbClr val="FF0000">
              <a:alpha val="27843"/>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Flecha abajo 9"/>
          <p:cNvSpPr/>
          <p:nvPr/>
        </p:nvSpPr>
        <p:spPr>
          <a:xfrm rot="16200000">
            <a:off x="4746558" y="1496630"/>
            <a:ext cx="704088" cy="949770"/>
          </a:xfrm>
          <a:prstGeom prst="downArrow">
            <a:avLst/>
          </a:prstGeom>
          <a:effectLst>
            <a:outerShdw blurRad="50800" dist="152400" dir="8100000" algn="tr"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MX"/>
          </a:p>
        </p:txBody>
      </p:sp>
      <p:sp>
        <p:nvSpPr>
          <p:cNvPr id="2" name="CuadroTexto 1"/>
          <p:cNvSpPr txBox="1"/>
          <p:nvPr/>
        </p:nvSpPr>
        <p:spPr>
          <a:xfrm>
            <a:off x="79514" y="1861216"/>
            <a:ext cx="4620182" cy="4978286"/>
          </a:xfrm>
          <a:prstGeom prst="rect">
            <a:avLst/>
          </a:prstGeom>
          <a:noFill/>
        </p:spPr>
        <p:txBody>
          <a:bodyPr wrap="square" rtlCol="0">
            <a:spAutoFit/>
          </a:bodyPr>
          <a:lstStyle/>
          <a:p>
            <a:r>
              <a:rPr lang="es-MX" sz="1200" b="1" u="sng" dirty="0">
                <a:solidFill>
                  <a:schemeClr val="bg1">
                    <a:lumMod val="50000"/>
                  </a:schemeClr>
                </a:solidFill>
              </a:rPr>
              <a:t>Posición de los portales mexicanos en el ranking jul 2014 - jul 2016</a:t>
            </a:r>
            <a:r>
              <a:rPr lang="es-MX" sz="1200" b="1" u="sng" dirty="0" smtClean="0">
                <a:solidFill>
                  <a:schemeClr val="bg1">
                    <a:lumMod val="50000"/>
                  </a:schemeClr>
                </a:solidFill>
              </a:rPr>
              <a:t>:</a:t>
            </a:r>
          </a:p>
          <a:p>
            <a:endParaRPr lang="es-MX" sz="800" b="1" u="sng" dirty="0">
              <a:solidFill>
                <a:schemeClr val="bg1">
                  <a:lumMod val="50000"/>
                </a:schemeClr>
              </a:solidFill>
            </a:endParaRPr>
          </a:p>
          <a:p>
            <a:r>
              <a:rPr lang="es-MX" sz="1100" b="1" dirty="0" smtClean="0">
                <a:solidFill>
                  <a:srgbClr val="0070C0"/>
                </a:solidFill>
              </a:rPr>
              <a:t>Julio 2016</a:t>
            </a:r>
          </a:p>
          <a:p>
            <a:r>
              <a:rPr lang="es-MX" sz="1000" b="1" dirty="0" smtClean="0">
                <a:solidFill>
                  <a:schemeClr val="bg1">
                    <a:lumMod val="50000"/>
                  </a:schemeClr>
                </a:solidFill>
              </a:rPr>
              <a:t>18. </a:t>
            </a:r>
            <a:r>
              <a:rPr lang="es-MX" sz="1000" b="1" dirty="0" err="1" smtClean="0">
                <a:solidFill>
                  <a:schemeClr val="bg1">
                    <a:lumMod val="50000"/>
                  </a:schemeClr>
                </a:solidFill>
              </a:rPr>
              <a:t>RedALyC</a:t>
            </a:r>
            <a:endParaRPr lang="es-MX" sz="1000" b="1" dirty="0" smtClean="0">
              <a:solidFill>
                <a:schemeClr val="bg1">
                  <a:lumMod val="50000"/>
                </a:schemeClr>
              </a:solidFill>
            </a:endParaRPr>
          </a:p>
          <a:p>
            <a:r>
              <a:rPr lang="es-MX" sz="1000" b="1" dirty="0" smtClean="0">
                <a:solidFill>
                  <a:schemeClr val="bg1">
                    <a:lumMod val="50000"/>
                  </a:schemeClr>
                </a:solidFill>
              </a:rPr>
              <a:t>29. </a:t>
            </a:r>
            <a:r>
              <a:rPr lang="es-MX" sz="1000" b="1" dirty="0" err="1" smtClean="0">
                <a:solidFill>
                  <a:schemeClr val="bg1">
                    <a:lumMod val="50000"/>
                  </a:schemeClr>
                </a:solidFill>
              </a:rPr>
              <a:t>SciELO</a:t>
            </a:r>
            <a:r>
              <a:rPr lang="es-MX" sz="1000" b="1" dirty="0" smtClean="0">
                <a:solidFill>
                  <a:schemeClr val="bg1">
                    <a:lumMod val="50000"/>
                  </a:schemeClr>
                </a:solidFill>
              </a:rPr>
              <a:t>-México</a:t>
            </a:r>
            <a:endParaRPr lang="es-MX" sz="1000" b="1" u="sng" dirty="0">
              <a:solidFill>
                <a:schemeClr val="bg1">
                  <a:lumMod val="50000"/>
                </a:schemeClr>
              </a:solidFill>
            </a:endParaRPr>
          </a:p>
          <a:p>
            <a:r>
              <a:rPr lang="es-MX" sz="1000" b="1" dirty="0" smtClean="0">
                <a:solidFill>
                  <a:schemeClr val="bg1">
                    <a:lumMod val="50000"/>
                  </a:schemeClr>
                </a:solidFill>
              </a:rPr>
              <a:t>55. Portal de Revistas Científicas y Arbitradas de la UNAM</a:t>
            </a:r>
          </a:p>
          <a:p>
            <a:r>
              <a:rPr lang="es-MX" sz="1000" b="1" dirty="0" smtClean="0">
                <a:solidFill>
                  <a:schemeClr val="bg1">
                    <a:lumMod val="50000"/>
                  </a:schemeClr>
                </a:solidFill>
              </a:rPr>
              <a:t>110. </a:t>
            </a:r>
            <a:r>
              <a:rPr lang="es-MX" sz="1050" b="1" dirty="0" err="1" smtClean="0">
                <a:solidFill>
                  <a:srgbClr val="C00000"/>
                </a:solidFill>
              </a:rPr>
              <a:t>Biblat</a:t>
            </a:r>
            <a:endParaRPr lang="es-MX" sz="1050" b="1" dirty="0" smtClean="0">
              <a:solidFill>
                <a:srgbClr val="C00000"/>
              </a:solidFill>
            </a:endParaRPr>
          </a:p>
          <a:p>
            <a:r>
              <a:rPr lang="es-MX" sz="1000" b="1" dirty="0" smtClean="0">
                <a:solidFill>
                  <a:schemeClr val="bg1">
                    <a:lumMod val="50000"/>
                  </a:schemeClr>
                </a:solidFill>
              </a:rPr>
              <a:t>134. Académica Repositorio Digital</a:t>
            </a:r>
          </a:p>
          <a:p>
            <a:r>
              <a:rPr lang="es-MX" sz="1000" b="1" dirty="0" smtClean="0">
                <a:solidFill>
                  <a:schemeClr val="bg1">
                    <a:lumMod val="50000"/>
                  </a:schemeClr>
                </a:solidFill>
              </a:rPr>
              <a:t>171. REMERI. Red Mexicana de Repositorios Institucionales</a:t>
            </a:r>
          </a:p>
          <a:p>
            <a:endParaRPr lang="es-MX" sz="1200" b="1" u="sng" dirty="0">
              <a:solidFill>
                <a:schemeClr val="bg1">
                  <a:lumMod val="50000"/>
                </a:schemeClr>
              </a:solidFill>
            </a:endParaRPr>
          </a:p>
          <a:p>
            <a:r>
              <a:rPr lang="es-MX" sz="1000" b="1" dirty="0" smtClean="0">
                <a:solidFill>
                  <a:srgbClr val="0070C0"/>
                </a:solidFill>
              </a:rPr>
              <a:t>Enero </a:t>
            </a:r>
            <a:r>
              <a:rPr lang="es-MX" sz="1000" b="1" dirty="0">
                <a:solidFill>
                  <a:srgbClr val="0070C0"/>
                </a:solidFill>
              </a:rPr>
              <a:t>2016</a:t>
            </a:r>
          </a:p>
          <a:p>
            <a:r>
              <a:rPr lang="es-MX" sz="1000" b="1" dirty="0" smtClean="0">
                <a:solidFill>
                  <a:schemeClr val="bg1">
                    <a:lumMod val="50000"/>
                  </a:schemeClr>
                </a:solidFill>
              </a:rPr>
              <a:t>15. </a:t>
            </a:r>
            <a:r>
              <a:rPr lang="es-MX" sz="1000" b="1" dirty="0" err="1">
                <a:solidFill>
                  <a:schemeClr val="bg1">
                    <a:lumMod val="50000"/>
                  </a:schemeClr>
                </a:solidFill>
              </a:rPr>
              <a:t>RedALyC</a:t>
            </a:r>
            <a:endParaRPr lang="es-MX" sz="1000" b="1" dirty="0">
              <a:solidFill>
                <a:schemeClr val="bg1">
                  <a:lumMod val="50000"/>
                </a:schemeClr>
              </a:solidFill>
            </a:endParaRPr>
          </a:p>
          <a:p>
            <a:r>
              <a:rPr lang="es-MX" sz="1000" b="1" dirty="0" smtClean="0">
                <a:solidFill>
                  <a:schemeClr val="bg1">
                    <a:lumMod val="50000"/>
                  </a:schemeClr>
                </a:solidFill>
              </a:rPr>
              <a:t>28. </a:t>
            </a:r>
            <a:r>
              <a:rPr lang="es-MX" sz="1000" b="1" dirty="0" err="1">
                <a:solidFill>
                  <a:schemeClr val="bg1">
                    <a:lumMod val="50000"/>
                  </a:schemeClr>
                </a:solidFill>
              </a:rPr>
              <a:t>SciELO</a:t>
            </a:r>
            <a:r>
              <a:rPr lang="es-MX" sz="1000" b="1" dirty="0">
                <a:solidFill>
                  <a:schemeClr val="bg1">
                    <a:lumMod val="50000"/>
                  </a:schemeClr>
                </a:solidFill>
              </a:rPr>
              <a:t>-México</a:t>
            </a:r>
            <a:endParaRPr lang="es-MX" sz="1000" b="1" u="sng" dirty="0">
              <a:solidFill>
                <a:schemeClr val="bg1">
                  <a:lumMod val="50000"/>
                </a:schemeClr>
              </a:solidFill>
            </a:endParaRPr>
          </a:p>
          <a:p>
            <a:r>
              <a:rPr lang="es-MX" sz="1000" b="1" dirty="0" smtClean="0">
                <a:solidFill>
                  <a:schemeClr val="bg1">
                    <a:lumMod val="50000"/>
                  </a:schemeClr>
                </a:solidFill>
              </a:rPr>
              <a:t>48. </a:t>
            </a:r>
            <a:r>
              <a:rPr lang="es-MX" sz="1000" b="1" dirty="0">
                <a:solidFill>
                  <a:schemeClr val="bg1">
                    <a:lumMod val="50000"/>
                  </a:schemeClr>
                </a:solidFill>
              </a:rPr>
              <a:t>Portal de Revistas Científicas y Arbitradas de la UNAM</a:t>
            </a:r>
          </a:p>
          <a:p>
            <a:r>
              <a:rPr lang="es-MX" sz="1000" b="1" dirty="0" smtClean="0">
                <a:solidFill>
                  <a:schemeClr val="bg1">
                    <a:lumMod val="50000"/>
                  </a:schemeClr>
                </a:solidFill>
              </a:rPr>
              <a:t>81. </a:t>
            </a:r>
            <a:r>
              <a:rPr lang="es-MX" sz="1000" b="1" dirty="0" err="1">
                <a:solidFill>
                  <a:srgbClr val="C00000"/>
                </a:solidFill>
              </a:rPr>
              <a:t>Biblat</a:t>
            </a:r>
            <a:endParaRPr lang="es-MX" sz="1000" b="1" dirty="0">
              <a:solidFill>
                <a:srgbClr val="C00000"/>
              </a:solidFill>
            </a:endParaRPr>
          </a:p>
          <a:p>
            <a:r>
              <a:rPr lang="es-MX" sz="1000" b="1" dirty="0" smtClean="0">
                <a:solidFill>
                  <a:schemeClr val="bg1">
                    <a:lumMod val="50000"/>
                  </a:schemeClr>
                </a:solidFill>
              </a:rPr>
              <a:t>102. </a:t>
            </a:r>
            <a:r>
              <a:rPr lang="es-MX" sz="1000" b="1" dirty="0">
                <a:solidFill>
                  <a:schemeClr val="bg1">
                    <a:lumMod val="50000"/>
                  </a:schemeClr>
                </a:solidFill>
              </a:rPr>
              <a:t>Académica Repositorio </a:t>
            </a:r>
            <a:r>
              <a:rPr lang="es-MX" sz="1000" b="1" dirty="0" smtClean="0">
                <a:solidFill>
                  <a:schemeClr val="bg1">
                    <a:lumMod val="50000"/>
                  </a:schemeClr>
                </a:solidFill>
              </a:rPr>
              <a:t>Digital</a:t>
            </a:r>
            <a:endParaRPr lang="es-MX" sz="1000" b="1" dirty="0">
              <a:solidFill>
                <a:schemeClr val="bg1">
                  <a:lumMod val="50000"/>
                </a:schemeClr>
              </a:solidFill>
            </a:endParaRPr>
          </a:p>
          <a:p>
            <a:r>
              <a:rPr lang="es-MX" sz="1000" b="1" dirty="0" smtClean="0">
                <a:solidFill>
                  <a:schemeClr val="bg1">
                    <a:lumMod val="50000"/>
                  </a:schemeClr>
                </a:solidFill>
              </a:rPr>
              <a:t>159. </a:t>
            </a:r>
            <a:r>
              <a:rPr lang="es-MX" sz="1000" b="1" dirty="0">
                <a:solidFill>
                  <a:schemeClr val="bg1">
                    <a:lumMod val="50000"/>
                  </a:schemeClr>
                </a:solidFill>
              </a:rPr>
              <a:t>REMERI. Red Mexicana de Repositorios Institucionales</a:t>
            </a:r>
          </a:p>
          <a:p>
            <a:endParaRPr lang="es-MX" sz="1200" b="1" u="sng" dirty="0" smtClean="0">
              <a:solidFill>
                <a:schemeClr val="bg1">
                  <a:lumMod val="50000"/>
                </a:schemeClr>
              </a:solidFill>
            </a:endParaRPr>
          </a:p>
          <a:p>
            <a:r>
              <a:rPr lang="es-MX" sz="1000" b="1" dirty="0" smtClean="0">
                <a:solidFill>
                  <a:srgbClr val="0070C0"/>
                </a:solidFill>
              </a:rPr>
              <a:t>Julio 2015</a:t>
            </a:r>
            <a:endParaRPr lang="es-MX" sz="1000" b="1" dirty="0">
              <a:solidFill>
                <a:srgbClr val="0070C0"/>
              </a:solidFill>
            </a:endParaRPr>
          </a:p>
          <a:p>
            <a:r>
              <a:rPr lang="es-MX" sz="1000" b="1" dirty="0" smtClean="0">
                <a:solidFill>
                  <a:schemeClr val="bg1">
                    <a:lumMod val="50000"/>
                  </a:schemeClr>
                </a:solidFill>
              </a:rPr>
              <a:t>18. </a:t>
            </a:r>
            <a:r>
              <a:rPr lang="es-MX" sz="1000" b="1" dirty="0" err="1" smtClean="0">
                <a:solidFill>
                  <a:schemeClr val="bg1">
                    <a:lumMod val="50000"/>
                  </a:schemeClr>
                </a:solidFill>
              </a:rPr>
              <a:t>SciELO</a:t>
            </a:r>
            <a:r>
              <a:rPr lang="es-MX" sz="1000" b="1" dirty="0" smtClean="0">
                <a:solidFill>
                  <a:schemeClr val="bg1">
                    <a:lumMod val="50000"/>
                  </a:schemeClr>
                </a:solidFill>
              </a:rPr>
              <a:t>-México</a:t>
            </a:r>
            <a:endParaRPr lang="es-MX" sz="1000" b="1" dirty="0">
              <a:solidFill>
                <a:schemeClr val="bg1">
                  <a:lumMod val="50000"/>
                </a:schemeClr>
              </a:solidFill>
            </a:endParaRPr>
          </a:p>
          <a:p>
            <a:r>
              <a:rPr lang="es-MX" sz="1000" b="1" dirty="0" smtClean="0">
                <a:solidFill>
                  <a:schemeClr val="bg1">
                    <a:lumMod val="50000"/>
                  </a:schemeClr>
                </a:solidFill>
              </a:rPr>
              <a:t>19. </a:t>
            </a:r>
            <a:r>
              <a:rPr lang="es-MX" sz="1000" b="1" dirty="0" err="1" smtClean="0">
                <a:solidFill>
                  <a:schemeClr val="bg1">
                    <a:lumMod val="50000"/>
                  </a:schemeClr>
                </a:solidFill>
              </a:rPr>
              <a:t>RedALyC</a:t>
            </a:r>
            <a:endParaRPr lang="es-MX" sz="1000" b="1" u="sng" dirty="0">
              <a:solidFill>
                <a:schemeClr val="bg1">
                  <a:lumMod val="50000"/>
                </a:schemeClr>
              </a:solidFill>
            </a:endParaRPr>
          </a:p>
          <a:p>
            <a:r>
              <a:rPr lang="es-MX" sz="1000" b="1" dirty="0" smtClean="0">
                <a:solidFill>
                  <a:schemeClr val="bg1">
                    <a:lumMod val="50000"/>
                  </a:schemeClr>
                </a:solidFill>
              </a:rPr>
              <a:t>74. </a:t>
            </a:r>
            <a:r>
              <a:rPr lang="es-MX" sz="1000" b="1" dirty="0" err="1">
                <a:solidFill>
                  <a:srgbClr val="C00000"/>
                </a:solidFill>
              </a:rPr>
              <a:t>Biblat</a:t>
            </a:r>
            <a:endParaRPr lang="es-MX" sz="1000" b="1" dirty="0">
              <a:solidFill>
                <a:srgbClr val="C00000"/>
              </a:solidFill>
            </a:endParaRPr>
          </a:p>
          <a:p>
            <a:r>
              <a:rPr lang="es-MX" sz="1000" b="1" dirty="0" smtClean="0">
                <a:solidFill>
                  <a:schemeClr val="bg1">
                    <a:lumMod val="50000"/>
                  </a:schemeClr>
                </a:solidFill>
              </a:rPr>
              <a:t>94. </a:t>
            </a:r>
            <a:r>
              <a:rPr lang="es-MX" sz="1000" b="1" dirty="0">
                <a:solidFill>
                  <a:schemeClr val="bg1">
                    <a:lumMod val="50000"/>
                  </a:schemeClr>
                </a:solidFill>
              </a:rPr>
              <a:t>Académica Repositorio Digital</a:t>
            </a:r>
          </a:p>
          <a:p>
            <a:r>
              <a:rPr lang="es-MX" sz="1000" b="1" dirty="0" smtClean="0">
                <a:solidFill>
                  <a:schemeClr val="bg1">
                    <a:lumMod val="50000"/>
                  </a:schemeClr>
                </a:solidFill>
              </a:rPr>
              <a:t>141. </a:t>
            </a:r>
            <a:r>
              <a:rPr lang="es-MX" sz="1000" b="1" dirty="0">
                <a:solidFill>
                  <a:schemeClr val="bg1">
                    <a:lumMod val="50000"/>
                  </a:schemeClr>
                </a:solidFill>
              </a:rPr>
              <a:t>REMERI. Red Mexicana de Repositorios Institucionales</a:t>
            </a:r>
          </a:p>
          <a:p>
            <a:endParaRPr lang="es-MX" sz="1200" b="1" u="sng" dirty="0">
              <a:solidFill>
                <a:schemeClr val="bg1">
                  <a:lumMod val="50000"/>
                </a:schemeClr>
              </a:solidFill>
            </a:endParaRPr>
          </a:p>
          <a:p>
            <a:r>
              <a:rPr lang="es-MX" sz="1000" b="1" dirty="0" smtClean="0">
                <a:solidFill>
                  <a:srgbClr val="0070C0"/>
                </a:solidFill>
              </a:rPr>
              <a:t>Julio 2014</a:t>
            </a:r>
            <a:endParaRPr lang="es-MX" sz="1000" b="1" dirty="0">
              <a:solidFill>
                <a:srgbClr val="0070C0"/>
              </a:solidFill>
            </a:endParaRPr>
          </a:p>
          <a:p>
            <a:r>
              <a:rPr lang="es-MX" sz="1000" b="1" dirty="0" smtClean="0">
                <a:solidFill>
                  <a:schemeClr val="bg1">
                    <a:lumMod val="50000"/>
                  </a:schemeClr>
                </a:solidFill>
              </a:rPr>
              <a:t>12. </a:t>
            </a:r>
            <a:r>
              <a:rPr lang="es-MX" sz="1000" b="1" dirty="0" err="1">
                <a:solidFill>
                  <a:schemeClr val="bg1">
                    <a:lumMod val="50000"/>
                  </a:schemeClr>
                </a:solidFill>
              </a:rPr>
              <a:t>RedALyC</a:t>
            </a:r>
            <a:endParaRPr lang="es-MX" sz="1000" b="1" dirty="0">
              <a:solidFill>
                <a:schemeClr val="bg1">
                  <a:lumMod val="50000"/>
                </a:schemeClr>
              </a:solidFill>
            </a:endParaRPr>
          </a:p>
          <a:p>
            <a:r>
              <a:rPr lang="es-MX" sz="1000" b="1" dirty="0" smtClean="0">
                <a:solidFill>
                  <a:schemeClr val="bg1">
                    <a:lumMod val="50000"/>
                  </a:schemeClr>
                </a:solidFill>
              </a:rPr>
              <a:t>14. </a:t>
            </a:r>
            <a:r>
              <a:rPr lang="es-MX" sz="1000" b="1" dirty="0" err="1">
                <a:solidFill>
                  <a:schemeClr val="bg1">
                    <a:lumMod val="50000"/>
                  </a:schemeClr>
                </a:solidFill>
              </a:rPr>
              <a:t>SciELO</a:t>
            </a:r>
            <a:r>
              <a:rPr lang="es-MX" sz="1000" b="1" dirty="0">
                <a:solidFill>
                  <a:schemeClr val="bg1">
                    <a:lumMod val="50000"/>
                  </a:schemeClr>
                </a:solidFill>
              </a:rPr>
              <a:t>-México</a:t>
            </a:r>
            <a:endParaRPr lang="es-MX" sz="1000" b="1" u="sng" dirty="0">
              <a:solidFill>
                <a:schemeClr val="bg1">
                  <a:lumMod val="50000"/>
                </a:schemeClr>
              </a:solidFill>
            </a:endParaRPr>
          </a:p>
          <a:p>
            <a:r>
              <a:rPr lang="es-MX" sz="1000" b="1" dirty="0" smtClean="0">
                <a:solidFill>
                  <a:schemeClr val="bg1">
                    <a:lumMod val="50000"/>
                  </a:schemeClr>
                </a:solidFill>
              </a:rPr>
              <a:t>104. </a:t>
            </a:r>
            <a:r>
              <a:rPr lang="es-MX" sz="1000" b="1" dirty="0" err="1">
                <a:solidFill>
                  <a:srgbClr val="C00000"/>
                </a:solidFill>
              </a:rPr>
              <a:t>Biblat</a:t>
            </a:r>
            <a:endParaRPr lang="es-MX" sz="1000" b="1" dirty="0">
              <a:solidFill>
                <a:srgbClr val="C00000"/>
              </a:solidFill>
            </a:endParaRPr>
          </a:p>
          <a:p>
            <a:r>
              <a:rPr lang="es-MX" sz="1000" b="1" dirty="0" smtClean="0">
                <a:solidFill>
                  <a:schemeClr val="bg1">
                    <a:lumMod val="50000"/>
                  </a:schemeClr>
                </a:solidFill>
              </a:rPr>
              <a:t>125. </a:t>
            </a:r>
            <a:r>
              <a:rPr lang="es-MX" sz="1000" b="1" dirty="0">
                <a:solidFill>
                  <a:schemeClr val="bg1">
                    <a:lumMod val="50000"/>
                  </a:schemeClr>
                </a:solidFill>
              </a:rPr>
              <a:t>Académica Repositorio </a:t>
            </a:r>
            <a:r>
              <a:rPr lang="es-MX" sz="1000" b="1" dirty="0" smtClean="0">
                <a:solidFill>
                  <a:schemeClr val="bg1">
                    <a:lumMod val="50000"/>
                  </a:schemeClr>
                </a:solidFill>
              </a:rPr>
              <a:t>Digital</a:t>
            </a:r>
            <a:endParaRPr lang="es-MX" sz="1000" b="1" dirty="0">
              <a:solidFill>
                <a:schemeClr val="bg1">
                  <a:lumMod val="50000"/>
                </a:schemeClr>
              </a:solidFill>
            </a:endParaRPr>
          </a:p>
        </p:txBody>
      </p:sp>
    </p:spTree>
    <p:extLst>
      <p:ext uri="{BB962C8B-B14F-4D97-AF65-F5344CB8AC3E}">
        <p14:creationId xmlns:p14="http://schemas.microsoft.com/office/powerpoint/2010/main" val="170176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Imagen 1"/>
          <p:cNvPicPr>
            <a:picLocks noChangeAspect="1"/>
          </p:cNvPicPr>
          <p:nvPr/>
        </p:nvPicPr>
        <p:blipFill rotWithShape="1">
          <a:blip r:embed="rId2">
            <a:extLst>
              <a:ext uri="{28A0092B-C50C-407E-A947-70E740481C1C}">
                <a14:useLocalDpi xmlns:a14="http://schemas.microsoft.com/office/drawing/2010/main" val="0"/>
              </a:ext>
            </a:extLst>
          </a:blip>
          <a:srcRect l="36613" t="5901" r="28343" b="18248"/>
          <a:stretch/>
        </p:blipFill>
        <p:spPr bwMode="auto">
          <a:xfrm>
            <a:off x="1524001" y="270742"/>
            <a:ext cx="4500563" cy="6202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Imagen 2"/>
          <p:cNvPicPr>
            <a:picLocks noChangeAspect="1"/>
          </p:cNvPicPr>
          <p:nvPr/>
        </p:nvPicPr>
        <p:blipFill rotWithShape="1">
          <a:blip r:embed="rId3">
            <a:extLst>
              <a:ext uri="{28A0092B-C50C-407E-A947-70E740481C1C}">
                <a14:useLocalDpi xmlns:a14="http://schemas.microsoft.com/office/drawing/2010/main" val="0"/>
              </a:ext>
            </a:extLst>
          </a:blip>
          <a:srcRect l="36612" t="5901" r="28738" b="90984"/>
          <a:stretch/>
        </p:blipFill>
        <p:spPr bwMode="auto">
          <a:xfrm>
            <a:off x="6184855" y="270743"/>
            <a:ext cx="4500562" cy="277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3"/>
          <p:cNvSpPr/>
          <p:nvPr/>
        </p:nvSpPr>
        <p:spPr>
          <a:xfrm>
            <a:off x="1548359" y="6317935"/>
            <a:ext cx="4476205" cy="138297"/>
          </a:xfrm>
          <a:prstGeom prst="rect">
            <a:avLst/>
          </a:prstGeom>
          <a:solidFill>
            <a:srgbClr val="FF0000">
              <a:alpha val="27843"/>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6" name="Imagen 2"/>
          <p:cNvPicPr>
            <a:picLocks noChangeAspect="1"/>
          </p:cNvPicPr>
          <p:nvPr/>
        </p:nvPicPr>
        <p:blipFill rotWithShape="1">
          <a:blip r:embed="rId3">
            <a:extLst>
              <a:ext uri="{28A0092B-C50C-407E-A947-70E740481C1C}">
                <a14:useLocalDpi xmlns:a14="http://schemas.microsoft.com/office/drawing/2010/main" val="0"/>
              </a:ext>
            </a:extLst>
          </a:blip>
          <a:srcRect l="36612" t="17116" r="28738" b="17101"/>
          <a:stretch/>
        </p:blipFill>
        <p:spPr bwMode="auto">
          <a:xfrm>
            <a:off x="6184855" y="548641"/>
            <a:ext cx="4500562" cy="586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04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Imagen 1"/>
          <p:cNvPicPr>
            <a:picLocks noChangeAspect="1"/>
          </p:cNvPicPr>
          <p:nvPr/>
        </p:nvPicPr>
        <p:blipFill>
          <a:blip r:embed="rId2">
            <a:extLst>
              <a:ext uri="{28A0092B-C50C-407E-A947-70E740481C1C}">
                <a14:useLocalDpi xmlns:a14="http://schemas.microsoft.com/office/drawing/2010/main" val="0"/>
              </a:ext>
            </a:extLst>
          </a:blip>
          <a:srcRect l="36613" t="30400" r="28343" b="38800"/>
          <a:stretch>
            <a:fillRect/>
          </a:stretch>
        </p:blipFill>
        <p:spPr bwMode="auto">
          <a:xfrm>
            <a:off x="101898" y="62604"/>
            <a:ext cx="5172516" cy="321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a 2"/>
          <p:cNvGraphicFramePr>
            <a:graphicFrameLocks noGrp="1"/>
          </p:cNvGraphicFramePr>
          <p:nvPr>
            <p:extLst>
              <p:ext uri="{D42A27DB-BD31-4B8C-83A1-F6EECF244321}">
                <p14:modId xmlns:p14="http://schemas.microsoft.com/office/powerpoint/2010/main" val="2375526414"/>
              </p:ext>
            </p:extLst>
          </p:nvPr>
        </p:nvGraphicFramePr>
        <p:xfrm>
          <a:off x="5504011" y="96225"/>
          <a:ext cx="1098698" cy="2925451"/>
        </p:xfrm>
        <a:graphic>
          <a:graphicData uri="http://schemas.openxmlformats.org/drawingml/2006/table">
            <a:tbl>
              <a:tblPr>
                <a:tableStyleId>{5C22544A-7EE6-4342-B048-85BDC9FD1C3A}</a:tableStyleId>
              </a:tblPr>
              <a:tblGrid>
                <a:gridCol w="549349"/>
                <a:gridCol w="549349"/>
              </a:tblGrid>
              <a:tr h="580396">
                <a:tc gridSpan="2">
                  <a:txBody>
                    <a:bodyPr/>
                    <a:lstStyle/>
                    <a:p>
                      <a:pPr algn="ctr" rtl="0" fontAlgn="b"/>
                      <a:r>
                        <a:rPr lang="es-MX" sz="1100" b="1" u="none" strike="noStrike" dirty="0">
                          <a:effectLst/>
                        </a:rPr>
                        <a:t>No. de portales incluidos en el ranking por año</a:t>
                      </a:r>
                      <a:endParaRPr lang="es-MX" sz="11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s-MX"/>
                    </a:p>
                  </a:txBody>
                  <a:tcPr/>
                </a:tc>
              </a:tr>
              <a:tr h="171906">
                <a:tc>
                  <a:txBody>
                    <a:bodyPr/>
                    <a:lstStyle/>
                    <a:p>
                      <a:pPr algn="r" rtl="0" fontAlgn="b"/>
                      <a:r>
                        <a:rPr lang="es-MX" sz="1200" u="none" strike="noStrike">
                          <a:effectLst/>
                        </a:rPr>
                        <a:t>abr-12</a:t>
                      </a:r>
                      <a:endParaRPr lang="es-MX"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s-MX" sz="1100" u="none" strike="noStrike">
                          <a:effectLst/>
                        </a:rPr>
                        <a:t>50</a:t>
                      </a:r>
                      <a:endParaRPr lang="es-MX" sz="1100" b="0" i="0" u="none" strike="noStrike">
                        <a:solidFill>
                          <a:srgbClr val="000000"/>
                        </a:solidFill>
                        <a:effectLst/>
                        <a:latin typeface="Calibri" panose="020F0502020204030204" pitchFamily="34" charset="0"/>
                      </a:endParaRPr>
                    </a:p>
                  </a:txBody>
                  <a:tcPr marL="9525" marR="9525" marT="9525" marB="0" anchor="b"/>
                </a:tc>
              </a:tr>
              <a:tr h="171906">
                <a:tc>
                  <a:txBody>
                    <a:bodyPr/>
                    <a:lstStyle/>
                    <a:p>
                      <a:pPr algn="r" rtl="0" fontAlgn="b"/>
                      <a:r>
                        <a:rPr lang="es-MX" sz="1200" u="none" strike="noStrike" dirty="0">
                          <a:effectLst/>
                        </a:rPr>
                        <a:t>jul-12</a:t>
                      </a:r>
                      <a:endParaRPr lang="es-MX"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s-MX" sz="1100" u="none" strike="noStrike">
                          <a:effectLst/>
                        </a:rPr>
                        <a:t>111</a:t>
                      </a:r>
                      <a:endParaRPr lang="es-MX" sz="1100" b="0" i="0" u="none" strike="noStrike">
                        <a:solidFill>
                          <a:srgbClr val="000000"/>
                        </a:solidFill>
                        <a:effectLst/>
                        <a:latin typeface="Calibri" panose="020F0502020204030204" pitchFamily="34" charset="0"/>
                      </a:endParaRPr>
                    </a:p>
                  </a:txBody>
                  <a:tcPr marL="9525" marR="9525" marT="9525" marB="0" anchor="b"/>
                </a:tc>
              </a:tr>
              <a:tr h="171906">
                <a:tc>
                  <a:txBody>
                    <a:bodyPr/>
                    <a:lstStyle/>
                    <a:p>
                      <a:pPr algn="r" rtl="0" fontAlgn="b"/>
                      <a:r>
                        <a:rPr lang="es-MX" sz="1200" u="none" strike="noStrike">
                          <a:effectLst/>
                        </a:rPr>
                        <a:t>abr-13</a:t>
                      </a:r>
                      <a:endParaRPr lang="es-MX"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s-MX" sz="1100" u="none" strike="noStrike">
                          <a:effectLst/>
                        </a:rPr>
                        <a:t>127</a:t>
                      </a:r>
                      <a:endParaRPr lang="es-MX" sz="1100" b="0" i="0" u="none" strike="noStrike">
                        <a:solidFill>
                          <a:srgbClr val="000000"/>
                        </a:solidFill>
                        <a:effectLst/>
                        <a:latin typeface="Calibri" panose="020F0502020204030204" pitchFamily="34" charset="0"/>
                      </a:endParaRPr>
                    </a:p>
                  </a:txBody>
                  <a:tcPr marL="9525" marR="9525" marT="9525" marB="0" anchor="b"/>
                </a:tc>
              </a:tr>
              <a:tr h="171906">
                <a:tc>
                  <a:txBody>
                    <a:bodyPr/>
                    <a:lstStyle/>
                    <a:p>
                      <a:pPr algn="r" rtl="0" fontAlgn="b"/>
                      <a:r>
                        <a:rPr lang="es-MX" sz="1200" u="none" strike="noStrike">
                          <a:effectLst/>
                        </a:rPr>
                        <a:t>jul-13</a:t>
                      </a:r>
                      <a:endParaRPr lang="es-MX"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s-MX" sz="1100" u="none" strike="noStrike">
                          <a:effectLst/>
                        </a:rPr>
                        <a:t>139</a:t>
                      </a:r>
                      <a:endParaRPr lang="es-MX" sz="1100" b="0" i="0" u="none" strike="noStrike">
                        <a:solidFill>
                          <a:srgbClr val="000000"/>
                        </a:solidFill>
                        <a:effectLst/>
                        <a:latin typeface="Calibri" panose="020F0502020204030204" pitchFamily="34" charset="0"/>
                      </a:endParaRPr>
                    </a:p>
                  </a:txBody>
                  <a:tcPr marL="9525" marR="9525" marT="9525" marB="0" anchor="b"/>
                </a:tc>
              </a:tr>
              <a:tr h="171906">
                <a:tc>
                  <a:txBody>
                    <a:bodyPr/>
                    <a:lstStyle/>
                    <a:p>
                      <a:pPr algn="r" rtl="0" fontAlgn="b"/>
                      <a:r>
                        <a:rPr lang="es-MX" sz="1200" u="none" strike="noStrike" dirty="0">
                          <a:effectLst/>
                        </a:rPr>
                        <a:t>ene-14</a:t>
                      </a:r>
                      <a:endParaRPr lang="es-MX"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s-MX" sz="1100" u="none" strike="noStrike">
                          <a:effectLst/>
                        </a:rPr>
                        <a:t>143</a:t>
                      </a:r>
                      <a:endParaRPr lang="es-MX" sz="1100" b="0" i="0" u="none" strike="noStrike">
                        <a:solidFill>
                          <a:srgbClr val="000000"/>
                        </a:solidFill>
                        <a:effectLst/>
                        <a:latin typeface="Calibri" panose="020F0502020204030204" pitchFamily="34" charset="0"/>
                      </a:endParaRPr>
                    </a:p>
                  </a:txBody>
                  <a:tcPr marL="9525" marR="9525" marT="9525" marB="0" anchor="b"/>
                </a:tc>
              </a:tr>
              <a:tr h="171906">
                <a:tc>
                  <a:txBody>
                    <a:bodyPr/>
                    <a:lstStyle/>
                    <a:p>
                      <a:pPr algn="r" rtl="0" fontAlgn="b"/>
                      <a:r>
                        <a:rPr lang="es-MX" sz="1200" u="none" strike="noStrike" dirty="0">
                          <a:effectLst/>
                        </a:rPr>
                        <a:t>jul-14</a:t>
                      </a:r>
                      <a:endParaRPr lang="es-MX"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s-MX" sz="1100" u="none" strike="noStrike">
                          <a:effectLst/>
                        </a:rPr>
                        <a:t>157</a:t>
                      </a:r>
                      <a:endParaRPr lang="es-MX" sz="1100" b="0" i="0" u="none" strike="noStrike">
                        <a:solidFill>
                          <a:srgbClr val="000000"/>
                        </a:solidFill>
                        <a:effectLst/>
                        <a:latin typeface="Calibri" panose="020F0502020204030204" pitchFamily="34" charset="0"/>
                      </a:endParaRPr>
                    </a:p>
                  </a:txBody>
                  <a:tcPr marL="9525" marR="9525" marT="9525" marB="0" anchor="b"/>
                </a:tc>
              </a:tr>
              <a:tr h="171906">
                <a:tc>
                  <a:txBody>
                    <a:bodyPr/>
                    <a:lstStyle/>
                    <a:p>
                      <a:pPr algn="r" rtl="0" fontAlgn="b"/>
                      <a:r>
                        <a:rPr lang="es-MX" sz="1200" u="none" strike="noStrike">
                          <a:effectLst/>
                        </a:rPr>
                        <a:t>ene-15</a:t>
                      </a:r>
                      <a:endParaRPr lang="es-MX"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s-MX" sz="1100" u="none" strike="noStrike">
                          <a:effectLst/>
                        </a:rPr>
                        <a:t>162</a:t>
                      </a:r>
                      <a:endParaRPr lang="es-MX" sz="1100" b="0" i="0" u="none" strike="noStrike">
                        <a:solidFill>
                          <a:srgbClr val="000000"/>
                        </a:solidFill>
                        <a:effectLst/>
                        <a:latin typeface="Calibri" panose="020F0502020204030204" pitchFamily="34" charset="0"/>
                      </a:endParaRPr>
                    </a:p>
                  </a:txBody>
                  <a:tcPr marL="9525" marR="9525" marT="9525" marB="0" anchor="b"/>
                </a:tc>
              </a:tr>
              <a:tr h="171906">
                <a:tc>
                  <a:txBody>
                    <a:bodyPr/>
                    <a:lstStyle/>
                    <a:p>
                      <a:pPr algn="r" rtl="0" fontAlgn="b"/>
                      <a:r>
                        <a:rPr lang="es-MX" sz="1200" u="none" strike="noStrike">
                          <a:effectLst/>
                        </a:rPr>
                        <a:t>jul-15</a:t>
                      </a:r>
                      <a:endParaRPr lang="es-MX"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s-MX" sz="1100" u="none" strike="noStrike">
                          <a:effectLst/>
                        </a:rPr>
                        <a:t>164</a:t>
                      </a:r>
                      <a:endParaRPr lang="es-MX" sz="1100" b="0" i="0" u="none" strike="noStrike">
                        <a:solidFill>
                          <a:srgbClr val="000000"/>
                        </a:solidFill>
                        <a:effectLst/>
                        <a:latin typeface="Calibri" panose="020F0502020204030204" pitchFamily="34" charset="0"/>
                      </a:endParaRPr>
                    </a:p>
                  </a:txBody>
                  <a:tcPr marL="9525" marR="9525" marT="9525" marB="0" anchor="b"/>
                </a:tc>
              </a:tr>
              <a:tr h="171906">
                <a:tc>
                  <a:txBody>
                    <a:bodyPr/>
                    <a:lstStyle/>
                    <a:p>
                      <a:pPr algn="r" rtl="0" fontAlgn="b"/>
                      <a:r>
                        <a:rPr lang="es-MX" sz="1200" u="none" strike="noStrike">
                          <a:effectLst/>
                        </a:rPr>
                        <a:t>ene-16</a:t>
                      </a:r>
                      <a:endParaRPr lang="es-MX"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s-MX" sz="1100" u="none" strike="noStrike">
                          <a:effectLst/>
                        </a:rPr>
                        <a:t>206</a:t>
                      </a:r>
                      <a:endParaRPr lang="es-MX" sz="1100" b="0" i="0" u="none" strike="noStrike">
                        <a:solidFill>
                          <a:srgbClr val="000000"/>
                        </a:solidFill>
                        <a:effectLst/>
                        <a:latin typeface="Calibri" panose="020F0502020204030204" pitchFamily="34" charset="0"/>
                      </a:endParaRPr>
                    </a:p>
                  </a:txBody>
                  <a:tcPr marL="9525" marR="9525" marT="9525" marB="0" anchor="b"/>
                </a:tc>
              </a:tr>
              <a:tr h="171906">
                <a:tc>
                  <a:txBody>
                    <a:bodyPr/>
                    <a:lstStyle/>
                    <a:p>
                      <a:pPr algn="r" rtl="0" fontAlgn="b"/>
                      <a:r>
                        <a:rPr lang="es-MX" sz="1200" u="none" strike="noStrike">
                          <a:effectLst/>
                        </a:rPr>
                        <a:t>jul-16</a:t>
                      </a:r>
                      <a:endParaRPr lang="es-MX" sz="1200" b="1"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s-MX" sz="1100" u="none" strike="noStrike">
                          <a:effectLst/>
                        </a:rPr>
                        <a:t>212</a:t>
                      </a:r>
                      <a:endParaRPr lang="es-MX" sz="1100" b="0" i="0" u="none" strike="noStrike">
                        <a:solidFill>
                          <a:srgbClr val="000000"/>
                        </a:solidFill>
                        <a:effectLst/>
                        <a:latin typeface="Calibri" panose="020F0502020204030204" pitchFamily="34" charset="0"/>
                      </a:endParaRPr>
                    </a:p>
                  </a:txBody>
                  <a:tcPr marL="9525" marR="9525" marT="9525" marB="0" anchor="b"/>
                </a:tc>
              </a:tr>
              <a:tr h="417000">
                <a:tc gridSpan="2">
                  <a:txBody>
                    <a:bodyPr/>
                    <a:lstStyle/>
                    <a:p>
                      <a:pPr algn="l" rtl="0" fontAlgn="b"/>
                      <a:r>
                        <a:rPr lang="es-MX" sz="900" u="none" strike="noStrike" dirty="0">
                          <a:effectLst/>
                        </a:rPr>
                        <a:t>*No se cuenta con información de ene-2012 y jul-2011</a:t>
                      </a:r>
                      <a:endParaRPr lang="es-MX" sz="9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s-MX"/>
                    </a:p>
                  </a:txBody>
                  <a:tcPr/>
                </a:tc>
              </a:tr>
            </a:tbl>
          </a:graphicData>
        </a:graphic>
      </p:graphicFrame>
      <p:graphicFrame>
        <p:nvGraphicFramePr>
          <p:cNvPr id="2" name="Tabla 1"/>
          <p:cNvGraphicFramePr>
            <a:graphicFrameLocks noGrp="1"/>
          </p:cNvGraphicFramePr>
          <p:nvPr>
            <p:extLst>
              <p:ext uri="{D42A27DB-BD31-4B8C-83A1-F6EECF244321}">
                <p14:modId xmlns:p14="http://schemas.microsoft.com/office/powerpoint/2010/main" val="792799025"/>
              </p:ext>
            </p:extLst>
          </p:nvPr>
        </p:nvGraphicFramePr>
        <p:xfrm>
          <a:off x="10076121" y="2612287"/>
          <a:ext cx="1524000" cy="4057650"/>
        </p:xfrm>
        <a:graphic>
          <a:graphicData uri="http://schemas.openxmlformats.org/drawingml/2006/table">
            <a:tbl>
              <a:tblPr>
                <a:tableStyleId>{5C22544A-7EE6-4342-B048-85BDC9FD1C3A}</a:tableStyleId>
              </a:tblPr>
              <a:tblGrid>
                <a:gridCol w="762000"/>
                <a:gridCol w="762000"/>
              </a:tblGrid>
              <a:tr h="238125">
                <a:tc>
                  <a:txBody>
                    <a:bodyPr/>
                    <a:lstStyle/>
                    <a:p>
                      <a:pPr algn="l" fontAlgn="b"/>
                      <a:r>
                        <a:rPr lang="es-MX" sz="1100" u="none" strike="noStrike">
                          <a:effectLst/>
                        </a:rPr>
                        <a:t>Colombia </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23</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España</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23</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Brasil </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13</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Argentina</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7</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Chile</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6</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México</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6</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Nicaragua</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6</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Perú</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6</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Costa Rica</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4</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Portugal </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4</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Venezuela </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3</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Ecuador </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2</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Bolivia</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1</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Cuba </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1</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El Salvador </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1</a:t>
                      </a:r>
                      <a:endParaRPr lang="es-MX" sz="1400" b="0" i="0" u="none" strike="noStrike">
                        <a:solidFill>
                          <a:srgbClr val="000000"/>
                        </a:solidFill>
                        <a:effectLst/>
                        <a:latin typeface="Calibri" panose="020F0502020204030204" pitchFamily="34" charset="0"/>
                      </a:endParaRPr>
                    </a:p>
                  </a:txBody>
                  <a:tcPr marL="9525" marR="9525" marT="9525" marB="0" anchor="b"/>
                </a:tc>
              </a:tr>
              <a:tr h="238125">
                <a:tc>
                  <a:txBody>
                    <a:bodyPr/>
                    <a:lstStyle/>
                    <a:p>
                      <a:pPr algn="l" fontAlgn="b"/>
                      <a:r>
                        <a:rPr lang="es-MX" sz="1100" u="none" strike="noStrike">
                          <a:effectLst/>
                        </a:rPr>
                        <a:t>Paraguay</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a:effectLst/>
                        </a:rPr>
                        <a:t>1</a:t>
                      </a:r>
                      <a:endParaRPr lang="es-MX" sz="1400" b="0" i="0" u="none" strike="noStrike">
                        <a:solidFill>
                          <a:srgbClr val="000000"/>
                        </a:solidFill>
                        <a:effectLst/>
                        <a:latin typeface="Calibri" panose="020F0502020204030204" pitchFamily="34" charset="0"/>
                      </a:endParaRPr>
                    </a:p>
                  </a:txBody>
                  <a:tcPr marL="9525" marR="9525" marT="9525" marB="0" anchor="b"/>
                </a:tc>
              </a:tr>
              <a:tr h="247650">
                <a:tc>
                  <a:txBody>
                    <a:bodyPr/>
                    <a:lstStyle/>
                    <a:p>
                      <a:pPr algn="l" fontAlgn="b"/>
                      <a:r>
                        <a:rPr lang="es-MX" sz="1100" u="none" strike="noStrike">
                          <a:effectLst/>
                        </a:rPr>
                        <a:t>Uruguay</a:t>
                      </a:r>
                      <a:endParaRPr lang="es-MX"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1400" u="none" strike="noStrike" dirty="0">
                          <a:effectLst/>
                        </a:rPr>
                        <a:t>1</a:t>
                      </a:r>
                      <a:endParaRPr lang="es-MX" sz="14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4" name="CuadroTexto 3"/>
          <p:cNvSpPr txBox="1"/>
          <p:nvPr/>
        </p:nvSpPr>
        <p:spPr>
          <a:xfrm>
            <a:off x="9898911" y="2304510"/>
            <a:ext cx="2073349" cy="307777"/>
          </a:xfrm>
          <a:prstGeom prst="rect">
            <a:avLst/>
          </a:prstGeom>
          <a:noFill/>
        </p:spPr>
        <p:txBody>
          <a:bodyPr wrap="square" rtlCol="0">
            <a:spAutoFit/>
          </a:bodyPr>
          <a:lstStyle/>
          <a:p>
            <a:r>
              <a:rPr lang="es-MX" sz="1400" b="1" dirty="0" smtClean="0"/>
              <a:t>Portales de Iberoamérica</a:t>
            </a:r>
            <a:endParaRPr lang="es-MX" b="1" dirty="0"/>
          </a:p>
        </p:txBody>
      </p:sp>
      <p:graphicFrame>
        <p:nvGraphicFramePr>
          <p:cNvPr id="6" name="Gráfico 5"/>
          <p:cNvGraphicFramePr>
            <a:graphicFrameLocks/>
          </p:cNvGraphicFramePr>
          <p:nvPr>
            <p:extLst>
              <p:ext uri="{D42A27DB-BD31-4B8C-83A1-F6EECF244321}">
                <p14:modId xmlns:p14="http://schemas.microsoft.com/office/powerpoint/2010/main" val="120920637"/>
              </p:ext>
            </p:extLst>
          </p:nvPr>
        </p:nvGraphicFramePr>
        <p:xfrm>
          <a:off x="4444410" y="3274828"/>
          <a:ext cx="5890437" cy="34439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585587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818167"/>
            <a:ext cx="12192000" cy="3689498"/>
          </a:xfrm>
          <a:prstGeom prst="rect">
            <a:avLst/>
          </a:prstGeom>
        </p:spPr>
      </p:pic>
      <p:pic>
        <p:nvPicPr>
          <p:cNvPr id="3" name="Imagen 2"/>
          <p:cNvPicPr>
            <a:picLocks noChangeAspect="1"/>
          </p:cNvPicPr>
          <p:nvPr/>
        </p:nvPicPr>
        <p:blipFill rotWithShape="1">
          <a:blip r:embed="rId3"/>
          <a:srcRect l="13114" t="10270" r="55307" b="75916"/>
          <a:stretch/>
        </p:blipFill>
        <p:spPr>
          <a:xfrm>
            <a:off x="1" y="108284"/>
            <a:ext cx="5775159" cy="1383632"/>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9184" y="6039853"/>
            <a:ext cx="2733174" cy="823972"/>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9446" y="6039853"/>
            <a:ext cx="2105025" cy="742950"/>
          </a:xfrm>
          <a:prstGeom prst="rect">
            <a:avLst/>
          </a:prstGeom>
        </p:spPr>
      </p:pic>
      <p:sp>
        <p:nvSpPr>
          <p:cNvPr id="6" name="CuadroTexto 5"/>
          <p:cNvSpPr txBox="1"/>
          <p:nvPr/>
        </p:nvSpPr>
        <p:spPr>
          <a:xfrm>
            <a:off x="6096001" y="341194"/>
            <a:ext cx="5231641" cy="923330"/>
          </a:xfrm>
          <a:prstGeom prst="rect">
            <a:avLst/>
          </a:prstGeom>
          <a:noFill/>
        </p:spPr>
        <p:txBody>
          <a:bodyPr wrap="square" rtlCol="0">
            <a:spAutoFit/>
          </a:bodyPr>
          <a:lstStyle/>
          <a:p>
            <a:r>
              <a:rPr lang="es-MX" dirty="0"/>
              <a:t>Posición global y comparativa con los sitios </a:t>
            </a:r>
            <a:r>
              <a:rPr lang="es-MX" dirty="0" err="1"/>
              <a:t>SciELO</a:t>
            </a:r>
            <a:r>
              <a:rPr lang="es-MX" dirty="0"/>
              <a:t> en el ranking </a:t>
            </a:r>
            <a:r>
              <a:rPr lang="es-MX" dirty="0" err="1"/>
              <a:t>Webometrics</a:t>
            </a:r>
            <a:r>
              <a:rPr lang="es-MX" dirty="0"/>
              <a:t> de repositorios, desde la creación de dicho ranking </a:t>
            </a:r>
            <a:r>
              <a:rPr lang="es-MX" dirty="0" smtClean="0"/>
              <a:t>2011-2016 </a:t>
            </a:r>
            <a:r>
              <a:rPr lang="es-MX" dirty="0"/>
              <a:t>:</a:t>
            </a:r>
          </a:p>
        </p:txBody>
      </p:sp>
    </p:spTree>
    <p:extLst>
      <p:ext uri="{BB962C8B-B14F-4D97-AF65-F5344CB8AC3E}">
        <p14:creationId xmlns:p14="http://schemas.microsoft.com/office/powerpoint/2010/main" val="33867730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458" t="7380" r="25648" b="3864"/>
          <a:stretch/>
        </p:blipFill>
        <p:spPr>
          <a:xfrm>
            <a:off x="0" y="409433"/>
            <a:ext cx="8798624" cy="6196084"/>
          </a:xfrm>
          <a:prstGeom prst="rect">
            <a:avLst/>
          </a:prstGeom>
        </p:spPr>
      </p:pic>
      <p:sp>
        <p:nvSpPr>
          <p:cNvPr id="5" name="Elipse 4"/>
          <p:cNvSpPr/>
          <p:nvPr/>
        </p:nvSpPr>
        <p:spPr>
          <a:xfrm>
            <a:off x="0" y="4116505"/>
            <a:ext cx="1118937" cy="354842"/>
          </a:xfrm>
          <a:prstGeom prst="ellipse">
            <a:avLst/>
          </a:prstGeom>
          <a:solidFill>
            <a:srgbClr val="FF0000">
              <a:alpha val="2902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7" name="Conector recto de flecha 6"/>
          <p:cNvCxnSpPr/>
          <p:nvPr/>
        </p:nvCxnSpPr>
        <p:spPr>
          <a:xfrm flipH="1">
            <a:off x="948093" y="3707073"/>
            <a:ext cx="1023582" cy="586853"/>
          </a:xfrm>
          <a:prstGeom prst="straightConnector1">
            <a:avLst/>
          </a:prstGeom>
          <a:ln w="254000">
            <a:solidFill>
              <a:srgbClr val="FF0000"/>
            </a:solidFill>
            <a:tailEnd type="triangle"/>
          </a:ln>
          <a:effectLst>
            <a:outerShdw blurRad="50800" dist="177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3"/>
          <a:srcRect l="3125" t="6481" r="50272" b="24815"/>
          <a:stretch/>
        </p:blipFill>
        <p:spPr>
          <a:xfrm>
            <a:off x="12596667" y="0"/>
            <a:ext cx="8219970" cy="6816320"/>
          </a:xfrm>
          <a:prstGeom prst="rect">
            <a:avLst/>
          </a:prstGeom>
        </p:spPr>
      </p:pic>
      <p:pic>
        <p:nvPicPr>
          <p:cNvPr id="11" name="Imagen 10"/>
          <p:cNvPicPr>
            <a:picLocks noChangeAspect="1"/>
          </p:cNvPicPr>
          <p:nvPr/>
        </p:nvPicPr>
        <p:blipFill rotWithShape="1">
          <a:blip r:embed="rId4"/>
          <a:srcRect t="5371" r="1250" b="5926"/>
          <a:stretch/>
        </p:blipFill>
        <p:spPr>
          <a:xfrm>
            <a:off x="2329708" y="21845"/>
            <a:ext cx="8825803" cy="6794475"/>
          </a:xfrm>
          <a:prstGeom prst="rect">
            <a:avLst/>
          </a:prstGeom>
          <a:solidFill>
            <a:srgbClr val="C00000"/>
          </a:solidFill>
        </p:spPr>
      </p:pic>
      <p:sp>
        <p:nvSpPr>
          <p:cNvPr id="13" name="CuadroTexto 12"/>
          <p:cNvSpPr txBox="1"/>
          <p:nvPr/>
        </p:nvSpPr>
        <p:spPr>
          <a:xfrm>
            <a:off x="5688604" y="777449"/>
            <a:ext cx="2046515" cy="400110"/>
          </a:xfrm>
          <a:prstGeom prst="rect">
            <a:avLst/>
          </a:prstGeom>
          <a:solidFill>
            <a:srgbClr val="C00000">
              <a:alpha val="41176"/>
            </a:srgbClr>
          </a:solidFill>
          <a:ln w="38100">
            <a:solidFill>
              <a:srgbClr val="C00000"/>
            </a:solidFill>
          </a:ln>
        </p:spPr>
        <p:txBody>
          <a:bodyPr wrap="square" rtlCol="0">
            <a:spAutoFit/>
          </a:bodyPr>
          <a:lstStyle/>
          <a:p>
            <a:pPr algn="ctr"/>
            <a:r>
              <a:rPr lang="es-MX" sz="2000" b="1" dirty="0">
                <a:solidFill>
                  <a:schemeClr val="bg1"/>
                </a:solidFill>
              </a:rPr>
              <a:t>citas recibidas</a:t>
            </a:r>
          </a:p>
        </p:txBody>
      </p:sp>
      <p:sp>
        <p:nvSpPr>
          <p:cNvPr id="15" name="CuadroTexto 14"/>
          <p:cNvSpPr txBox="1"/>
          <p:nvPr/>
        </p:nvSpPr>
        <p:spPr>
          <a:xfrm>
            <a:off x="5895703" y="1188307"/>
            <a:ext cx="1698171" cy="1323439"/>
          </a:xfrm>
          <a:prstGeom prst="rect">
            <a:avLst/>
          </a:prstGeom>
          <a:solidFill>
            <a:srgbClr val="C00000">
              <a:alpha val="41176"/>
            </a:srgbClr>
          </a:solidFill>
          <a:ln w="38100">
            <a:solidFill>
              <a:srgbClr val="C00000"/>
            </a:solidFill>
          </a:ln>
        </p:spPr>
        <p:txBody>
          <a:bodyPr wrap="square" rtlCol="0">
            <a:spAutoFit/>
          </a:bodyPr>
          <a:lstStyle/>
          <a:p>
            <a:pPr algn="ctr"/>
            <a:r>
              <a:rPr lang="es-MX" sz="2000" b="1" dirty="0">
                <a:solidFill>
                  <a:schemeClr val="bg1"/>
                </a:solidFill>
              </a:rPr>
              <a:t>ventana </a:t>
            </a:r>
          </a:p>
          <a:p>
            <a:pPr algn="ctr"/>
            <a:r>
              <a:rPr lang="es-MX" sz="2000" b="1" dirty="0">
                <a:solidFill>
                  <a:schemeClr val="bg1"/>
                </a:solidFill>
              </a:rPr>
              <a:t>3 años</a:t>
            </a:r>
          </a:p>
          <a:p>
            <a:pPr algn="ctr"/>
            <a:endParaRPr lang="es-MX" sz="2000" b="1" dirty="0">
              <a:solidFill>
                <a:schemeClr val="bg1"/>
              </a:solidFill>
            </a:endParaRPr>
          </a:p>
          <a:p>
            <a:pPr algn="ctr"/>
            <a:endParaRPr lang="es-MX" sz="2000" b="1" dirty="0">
              <a:solidFill>
                <a:schemeClr val="bg1"/>
              </a:solidFill>
            </a:endParaRPr>
          </a:p>
        </p:txBody>
      </p:sp>
      <p:sp>
        <p:nvSpPr>
          <p:cNvPr id="19" name="CuadroTexto 18"/>
          <p:cNvSpPr txBox="1"/>
          <p:nvPr/>
        </p:nvSpPr>
        <p:spPr>
          <a:xfrm>
            <a:off x="7593875" y="1177559"/>
            <a:ext cx="1767840" cy="1323439"/>
          </a:xfrm>
          <a:prstGeom prst="rect">
            <a:avLst/>
          </a:prstGeom>
          <a:solidFill>
            <a:srgbClr val="00B0F0">
              <a:alpha val="41176"/>
            </a:srgbClr>
          </a:solidFill>
          <a:ln w="38100">
            <a:solidFill>
              <a:srgbClr val="00B0F0"/>
            </a:solidFill>
          </a:ln>
        </p:spPr>
        <p:txBody>
          <a:bodyPr wrap="square" rtlCol="0">
            <a:spAutoFit/>
          </a:bodyPr>
          <a:lstStyle/>
          <a:p>
            <a:pPr algn="ctr"/>
            <a:r>
              <a:rPr lang="es-MX" sz="2000" b="1" dirty="0"/>
              <a:t>artículos publicados</a:t>
            </a:r>
          </a:p>
          <a:p>
            <a:pPr algn="ctr"/>
            <a:endParaRPr lang="es-MX" sz="2000" b="1" dirty="0"/>
          </a:p>
          <a:p>
            <a:pPr algn="ctr"/>
            <a:endParaRPr lang="es-MX" sz="2000" b="1" dirty="0"/>
          </a:p>
        </p:txBody>
      </p:sp>
      <p:sp>
        <p:nvSpPr>
          <p:cNvPr id="21" name="Elipse 20"/>
          <p:cNvSpPr/>
          <p:nvPr/>
        </p:nvSpPr>
        <p:spPr>
          <a:xfrm>
            <a:off x="9156657" y="1959987"/>
            <a:ext cx="740836" cy="679431"/>
          </a:xfrm>
          <a:prstGeom prst="ellipse">
            <a:avLst/>
          </a:prstGeom>
          <a:solidFill>
            <a:srgbClr val="FF0000">
              <a:alpha val="18824"/>
            </a:srgbClr>
          </a:solidFill>
          <a:ln w="38100">
            <a:solidFill>
              <a:srgbClr val="C00000">
                <a:alpha val="34118"/>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3" name="Conector recto de flecha 22"/>
          <p:cNvCxnSpPr/>
          <p:nvPr/>
        </p:nvCxnSpPr>
        <p:spPr>
          <a:xfrm>
            <a:off x="9527075" y="1405751"/>
            <a:ext cx="0" cy="672467"/>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Elipse 23"/>
          <p:cNvSpPr/>
          <p:nvPr/>
        </p:nvSpPr>
        <p:spPr>
          <a:xfrm>
            <a:off x="10598795" y="1943669"/>
            <a:ext cx="740836" cy="679431"/>
          </a:xfrm>
          <a:prstGeom prst="ellipse">
            <a:avLst/>
          </a:prstGeom>
          <a:solidFill>
            <a:srgbClr val="FF0000">
              <a:alpha val="18824"/>
            </a:srgbClr>
          </a:solidFill>
          <a:ln w="38100">
            <a:solidFill>
              <a:srgbClr val="C00000">
                <a:alpha val="34118"/>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5" name="Conector recto de flecha 24"/>
          <p:cNvCxnSpPr/>
          <p:nvPr/>
        </p:nvCxnSpPr>
        <p:spPr>
          <a:xfrm>
            <a:off x="10969213" y="1389433"/>
            <a:ext cx="0" cy="672467"/>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8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Scale>
                                      <p:cBhvr>
                                        <p:cTn id="1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7"/>
                                        </p:tgtEl>
                                        <p:attrNameLst>
                                          <p:attrName>ppt_x</p:attrName>
                                          <p:attrName>ppt_y</p:attrName>
                                        </p:attrNameLst>
                                      </p:cBhvr>
                                    </p:animMotion>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5E-6 -7.40741E-7 L -0.84062 -0.01366 " pathEditMode="relative" rAng="0" ptsTypes="AA">
                                      <p:cBhvr>
                                        <p:cTn id="18" dur="2000" fill="hold"/>
                                        <p:tgtEl>
                                          <p:spTgt spid="10"/>
                                        </p:tgtEl>
                                        <p:attrNameLst>
                                          <p:attrName>ppt_x</p:attrName>
                                          <p:attrName>ppt_y</p:attrName>
                                        </p:attrNameLst>
                                      </p:cBhvr>
                                      <p:rCtr x="-42031" y="-694"/>
                                    </p:animMotion>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000"/>
                                        <p:tgtEl>
                                          <p:spTgt spid="21"/>
                                        </p:tgtEl>
                                      </p:cBhvr>
                                    </p:animEffect>
                                    <p:anim calcmode="lin" valueType="num">
                                      <p:cBhvr>
                                        <p:cTn id="55" dur="1000" fill="hold"/>
                                        <p:tgtEl>
                                          <p:spTgt spid="21"/>
                                        </p:tgtEl>
                                        <p:attrNameLst>
                                          <p:attrName>ppt_x</p:attrName>
                                        </p:attrNameLst>
                                      </p:cBhvr>
                                      <p:tavLst>
                                        <p:tav tm="0">
                                          <p:val>
                                            <p:strVal val="#ppt_x"/>
                                          </p:val>
                                        </p:tav>
                                        <p:tav tm="100000">
                                          <p:val>
                                            <p:strVal val="#ppt_x"/>
                                          </p:val>
                                        </p:tav>
                                      </p:tavLst>
                                    </p:anim>
                                    <p:anim calcmode="lin" valueType="num">
                                      <p:cBhvr>
                                        <p:cTn id="5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animBg="1"/>
      <p:bldP spid="19" grpId="0" animBg="1"/>
      <p:bldP spid="21"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 descr="logo_scielo2"/>
          <p:cNvPicPr>
            <a:picLocks noChangeAspect="1" noChangeArrowheads="1"/>
          </p:cNvPicPr>
          <p:nvPr/>
        </p:nvPicPr>
        <p:blipFill>
          <a:blip r:embed="rId2" cstate="print"/>
          <a:srcRect/>
          <a:stretch>
            <a:fillRect/>
          </a:stretch>
        </p:blipFill>
        <p:spPr bwMode="auto">
          <a:xfrm>
            <a:off x="1602564" y="1672623"/>
            <a:ext cx="2158611" cy="1714512"/>
          </a:xfrm>
          <a:prstGeom prst="rect">
            <a:avLst/>
          </a:prstGeom>
          <a:noFill/>
          <a:ln w="9525">
            <a:noFill/>
            <a:miter lim="800000"/>
            <a:headEnd/>
            <a:tailEnd/>
          </a:ln>
        </p:spPr>
      </p:pic>
      <p:sp>
        <p:nvSpPr>
          <p:cNvPr id="5" name="12 CuadroTexto"/>
          <p:cNvSpPr txBox="1"/>
          <p:nvPr/>
        </p:nvSpPr>
        <p:spPr>
          <a:xfrm>
            <a:off x="3685661" y="2308176"/>
            <a:ext cx="428628" cy="646331"/>
          </a:xfrm>
          <a:prstGeom prst="rect">
            <a:avLst/>
          </a:prstGeom>
          <a:noFill/>
        </p:spPr>
        <p:txBody>
          <a:bodyPr wrap="square" rtlCol="0">
            <a:spAutoFit/>
          </a:bodyPr>
          <a:lstStyle/>
          <a:p>
            <a:r>
              <a:rPr lang="es-MX" sz="3600" b="1" dirty="0"/>
              <a:t>+</a:t>
            </a:r>
          </a:p>
        </p:txBody>
      </p:sp>
      <p:sp>
        <p:nvSpPr>
          <p:cNvPr id="7" name="14 CuadroTexto"/>
          <p:cNvSpPr txBox="1"/>
          <p:nvPr/>
        </p:nvSpPr>
        <p:spPr>
          <a:xfrm>
            <a:off x="7176290" y="2308175"/>
            <a:ext cx="428628" cy="646331"/>
          </a:xfrm>
          <a:prstGeom prst="rect">
            <a:avLst/>
          </a:prstGeom>
          <a:noFill/>
        </p:spPr>
        <p:txBody>
          <a:bodyPr wrap="square" rtlCol="0">
            <a:spAutoFit/>
          </a:bodyPr>
          <a:lstStyle/>
          <a:p>
            <a:r>
              <a:rPr lang="es-MX" sz="3600" b="1" dirty="0"/>
              <a:t>=</a:t>
            </a:r>
          </a:p>
        </p:txBody>
      </p:sp>
      <p:pic>
        <p:nvPicPr>
          <p:cNvPr id="9"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138" y="2056756"/>
            <a:ext cx="3430762" cy="1201616"/>
          </a:xfrm>
          <a:prstGeom prst="rect">
            <a:avLst/>
          </a:prstGeom>
        </p:spPr>
      </p:pic>
      <p:grpSp>
        <p:nvGrpSpPr>
          <p:cNvPr id="8" name="31 Grupo"/>
          <p:cNvGrpSpPr/>
          <p:nvPr/>
        </p:nvGrpSpPr>
        <p:grpSpPr>
          <a:xfrm>
            <a:off x="7660030" y="2056757"/>
            <a:ext cx="3034283" cy="1202515"/>
            <a:chOff x="539552" y="836712"/>
            <a:chExt cx="3034283" cy="893440"/>
          </a:xfrm>
        </p:grpSpPr>
        <p:pic>
          <p:nvPicPr>
            <p:cNvPr id="10" name="Picture 6"/>
            <p:cNvPicPr>
              <a:picLocks noChangeAspect="1" noChangeArrowheads="1"/>
            </p:cNvPicPr>
            <p:nvPr/>
          </p:nvPicPr>
          <p:blipFill>
            <a:blip r:embed="rId4" cstate="print"/>
            <a:srcRect/>
            <a:stretch>
              <a:fillRect/>
            </a:stretch>
          </p:blipFill>
          <p:spPr bwMode="auto">
            <a:xfrm>
              <a:off x="539552" y="836712"/>
              <a:ext cx="3024336" cy="478047"/>
            </a:xfrm>
            <a:prstGeom prst="rect">
              <a:avLst/>
            </a:prstGeom>
            <a:noFill/>
            <a:ln w="9525">
              <a:noFill/>
              <a:miter lim="800000"/>
              <a:headEnd/>
              <a:tailEnd/>
            </a:ln>
          </p:spPr>
        </p:pic>
        <p:pic>
          <p:nvPicPr>
            <p:cNvPr id="13" name="Picture 1"/>
            <p:cNvPicPr>
              <a:picLocks noChangeAspect="1" noChangeArrowheads="1"/>
            </p:cNvPicPr>
            <p:nvPr/>
          </p:nvPicPr>
          <p:blipFill>
            <a:blip r:embed="rId5" cstate="print"/>
            <a:srcRect/>
            <a:stretch>
              <a:fillRect/>
            </a:stretch>
          </p:blipFill>
          <p:spPr bwMode="auto">
            <a:xfrm>
              <a:off x="611560" y="1196752"/>
              <a:ext cx="2962275" cy="533400"/>
            </a:xfrm>
            <a:prstGeom prst="rect">
              <a:avLst/>
            </a:prstGeom>
            <a:noFill/>
            <a:ln w="9525">
              <a:noFill/>
              <a:miter lim="800000"/>
              <a:headEnd/>
              <a:tailEnd/>
            </a:ln>
          </p:spPr>
        </p:pic>
      </p:grpSp>
      <p:sp>
        <p:nvSpPr>
          <p:cNvPr id="11" name="CuadroTexto 10"/>
          <p:cNvSpPr txBox="1"/>
          <p:nvPr/>
        </p:nvSpPr>
        <p:spPr>
          <a:xfrm>
            <a:off x="3520009" y="418084"/>
            <a:ext cx="5113420" cy="523220"/>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800" b="1" dirty="0">
                <a:solidFill>
                  <a:srgbClr val="0070C0"/>
                </a:solidFill>
              </a:rPr>
              <a:t>¿ Qué es </a:t>
            </a:r>
            <a:r>
              <a:rPr lang="es-MX" sz="2800" b="1" dirty="0" err="1">
                <a:solidFill>
                  <a:srgbClr val="0070C0"/>
                </a:solidFill>
              </a:rPr>
              <a:t>SciELO</a:t>
            </a:r>
            <a:r>
              <a:rPr lang="es-MX" sz="2800" b="1" dirty="0">
                <a:solidFill>
                  <a:srgbClr val="0070C0"/>
                </a:solidFill>
              </a:rPr>
              <a:t> </a:t>
            </a:r>
            <a:r>
              <a:rPr lang="es-MX" sz="2800" b="1" dirty="0" err="1">
                <a:solidFill>
                  <a:srgbClr val="0070C0"/>
                </a:solidFill>
              </a:rPr>
              <a:t>Citation</a:t>
            </a:r>
            <a:r>
              <a:rPr lang="es-MX" sz="2800" b="1" dirty="0">
                <a:solidFill>
                  <a:srgbClr val="0070C0"/>
                </a:solidFill>
              </a:rPr>
              <a:t> </a:t>
            </a:r>
            <a:r>
              <a:rPr lang="es-MX" sz="2800" b="1" dirty="0" err="1">
                <a:solidFill>
                  <a:srgbClr val="0070C0"/>
                </a:solidFill>
              </a:rPr>
              <a:t>Index</a:t>
            </a:r>
            <a:r>
              <a:rPr lang="es-MX" sz="2800" b="1" dirty="0">
                <a:solidFill>
                  <a:srgbClr val="0070C0"/>
                </a:solidFill>
              </a:rPr>
              <a:t> ?</a:t>
            </a:r>
          </a:p>
        </p:txBody>
      </p:sp>
      <p:sp>
        <p:nvSpPr>
          <p:cNvPr id="12" name="CuadroTexto 11"/>
          <p:cNvSpPr txBox="1"/>
          <p:nvPr/>
        </p:nvSpPr>
        <p:spPr>
          <a:xfrm>
            <a:off x="2232837" y="3893925"/>
            <a:ext cx="8016950" cy="2677656"/>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800" b="1" dirty="0">
                <a:solidFill>
                  <a:srgbClr val="0070C0"/>
                </a:solidFill>
              </a:rPr>
              <a:t>Es el producto de un convenio entre la </a:t>
            </a:r>
            <a:r>
              <a:rPr lang="es-MX" sz="2800" b="1" dirty="0"/>
              <a:t>red </a:t>
            </a:r>
            <a:r>
              <a:rPr lang="es-MX" sz="2800" b="1" dirty="0" err="1"/>
              <a:t>SciELO</a:t>
            </a:r>
            <a:r>
              <a:rPr lang="es-MX" sz="2800" b="1" dirty="0"/>
              <a:t> </a:t>
            </a:r>
            <a:r>
              <a:rPr lang="es-MX" sz="2800" b="1" dirty="0">
                <a:solidFill>
                  <a:srgbClr val="0070C0"/>
                </a:solidFill>
              </a:rPr>
              <a:t>y la empresa </a:t>
            </a:r>
            <a:r>
              <a:rPr lang="es-MX" sz="2800" b="1" dirty="0"/>
              <a:t>Thomson Reuters</a:t>
            </a:r>
            <a:r>
              <a:rPr lang="es-MX" sz="2800" b="1" dirty="0">
                <a:solidFill>
                  <a:srgbClr val="0070C0"/>
                </a:solidFill>
              </a:rPr>
              <a:t> para integrar la base de datos de </a:t>
            </a:r>
            <a:r>
              <a:rPr lang="es-MX" sz="2800" b="1" dirty="0" err="1">
                <a:solidFill>
                  <a:srgbClr val="0070C0"/>
                </a:solidFill>
              </a:rPr>
              <a:t>SciELO</a:t>
            </a:r>
            <a:r>
              <a:rPr lang="es-MX" sz="2800" b="1" dirty="0">
                <a:solidFill>
                  <a:srgbClr val="0070C0"/>
                </a:solidFill>
              </a:rPr>
              <a:t> en </a:t>
            </a:r>
            <a:r>
              <a:rPr lang="es-MX" sz="2800" b="1" dirty="0"/>
              <a:t>Web of </a:t>
            </a:r>
            <a:r>
              <a:rPr lang="es-MX" sz="2800" b="1" dirty="0" err="1"/>
              <a:t>Science</a:t>
            </a:r>
            <a:r>
              <a:rPr lang="es-MX" sz="2800" b="1" dirty="0">
                <a:solidFill>
                  <a:srgbClr val="0070C0"/>
                </a:solidFill>
              </a:rPr>
              <a:t>, permitiendo con ello la obtención de indicadores de citación para las revistas iberoamericanas y los investigadores que publican en estas revistas</a:t>
            </a:r>
          </a:p>
        </p:txBody>
      </p:sp>
    </p:spTree>
    <p:extLst>
      <p:ext uri="{BB962C8B-B14F-4D97-AF65-F5344CB8AC3E}">
        <p14:creationId xmlns:p14="http://schemas.microsoft.com/office/powerpoint/2010/main" val="36373640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078" y="0"/>
            <a:ext cx="918482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rot="2870530">
            <a:off x="5961903" y="5379878"/>
            <a:ext cx="810090" cy="86409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5" name="Elipse 4"/>
          <p:cNvSpPr/>
          <p:nvPr/>
        </p:nvSpPr>
        <p:spPr>
          <a:xfrm>
            <a:off x="4583832" y="5986464"/>
            <a:ext cx="1783116" cy="375047"/>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6" name="CuadroTexto 5"/>
          <p:cNvSpPr txBox="1"/>
          <p:nvPr/>
        </p:nvSpPr>
        <p:spPr>
          <a:xfrm>
            <a:off x="6198177" y="386717"/>
            <a:ext cx="5113420" cy="923330"/>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b="1" dirty="0" err="1">
                <a:solidFill>
                  <a:srgbClr val="0070C0"/>
                </a:solidFill>
              </a:rPr>
              <a:t>SciELO</a:t>
            </a:r>
            <a:r>
              <a:rPr lang="es-MX" b="1" dirty="0">
                <a:solidFill>
                  <a:srgbClr val="0070C0"/>
                </a:solidFill>
              </a:rPr>
              <a:t> </a:t>
            </a:r>
            <a:r>
              <a:rPr lang="es-MX" b="1" dirty="0" err="1">
                <a:solidFill>
                  <a:srgbClr val="0070C0"/>
                </a:solidFill>
              </a:rPr>
              <a:t>Citation</a:t>
            </a:r>
            <a:r>
              <a:rPr lang="es-MX" b="1" dirty="0">
                <a:solidFill>
                  <a:srgbClr val="0070C0"/>
                </a:solidFill>
              </a:rPr>
              <a:t> </a:t>
            </a:r>
            <a:r>
              <a:rPr lang="es-MX" b="1" dirty="0" err="1">
                <a:solidFill>
                  <a:srgbClr val="0070C0"/>
                </a:solidFill>
              </a:rPr>
              <a:t>Index</a:t>
            </a:r>
            <a:r>
              <a:rPr lang="es-MX" b="1" dirty="0">
                <a:solidFill>
                  <a:srgbClr val="0070C0"/>
                </a:solidFill>
              </a:rPr>
              <a:t> </a:t>
            </a:r>
            <a:r>
              <a:rPr lang="es-MX" dirty="0">
                <a:solidFill>
                  <a:srgbClr val="0070C0"/>
                </a:solidFill>
              </a:rPr>
              <a:t>es una sub-base de datos dentro del conjunto de bases de datos del universo </a:t>
            </a:r>
            <a:r>
              <a:rPr lang="es-MX" b="1" dirty="0">
                <a:solidFill>
                  <a:srgbClr val="0070C0"/>
                </a:solidFill>
              </a:rPr>
              <a:t>Web of </a:t>
            </a:r>
            <a:r>
              <a:rPr lang="es-MX" b="1" dirty="0" err="1">
                <a:solidFill>
                  <a:srgbClr val="0070C0"/>
                </a:solidFill>
              </a:rPr>
              <a:t>Science</a:t>
            </a:r>
            <a:endParaRPr lang="es-MX" b="1" dirty="0">
              <a:solidFill>
                <a:srgbClr val="0070C0"/>
              </a:solidFill>
            </a:endParaRPr>
          </a:p>
        </p:txBody>
      </p:sp>
      <p:sp>
        <p:nvSpPr>
          <p:cNvPr id="2" name="Llamada rectangular 1"/>
          <p:cNvSpPr/>
          <p:nvPr/>
        </p:nvSpPr>
        <p:spPr>
          <a:xfrm rot="5400000">
            <a:off x="7643799" y="2298730"/>
            <a:ext cx="4432157" cy="4126832"/>
          </a:xfrm>
          <a:prstGeom prst="wedgeRectCallout">
            <a:avLst>
              <a:gd name="adj1" fmla="val -10344"/>
              <a:gd name="adj2" fmla="val 66067"/>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CuadroTexto 2"/>
          <p:cNvSpPr txBox="1"/>
          <p:nvPr/>
        </p:nvSpPr>
        <p:spPr>
          <a:xfrm>
            <a:off x="7919247" y="2303355"/>
            <a:ext cx="3881260" cy="1631216"/>
          </a:xfrm>
          <a:prstGeom prst="rect">
            <a:avLst/>
          </a:prstGeom>
          <a:noFill/>
        </p:spPr>
        <p:txBody>
          <a:bodyPr wrap="square" rtlCol="0">
            <a:spAutoFit/>
          </a:bodyPr>
          <a:lstStyle/>
          <a:p>
            <a:r>
              <a:rPr lang="es-MX" sz="2000" b="1" dirty="0"/>
              <a:t>China</a:t>
            </a:r>
            <a:r>
              <a:rPr lang="es-MX" sz="2000" dirty="0"/>
              <a:t> creó su propia base de datos de revistas científicas en la plataforma </a:t>
            </a:r>
            <a:r>
              <a:rPr lang="es-MX" sz="2000" dirty="0" err="1"/>
              <a:t>WoS</a:t>
            </a:r>
            <a:endParaRPr lang="es-MX" sz="2000" dirty="0"/>
          </a:p>
          <a:p>
            <a:pPr algn="ctr"/>
            <a:r>
              <a:rPr lang="es-MX" sz="2000" dirty="0"/>
              <a:t> = </a:t>
            </a:r>
            <a:r>
              <a:rPr lang="es-MX" sz="2000" b="1" dirty="0" err="1"/>
              <a:t>Chinese</a:t>
            </a:r>
            <a:r>
              <a:rPr lang="es-MX" sz="2000" b="1" dirty="0"/>
              <a:t> </a:t>
            </a:r>
            <a:r>
              <a:rPr lang="es-MX" sz="2000" b="1" dirty="0" err="1"/>
              <a:t>Science</a:t>
            </a:r>
            <a:r>
              <a:rPr lang="es-MX" sz="2000" b="1" dirty="0"/>
              <a:t> </a:t>
            </a:r>
            <a:r>
              <a:rPr lang="es-MX" sz="2000" b="1" dirty="0" err="1"/>
              <a:t>Citation</a:t>
            </a:r>
            <a:r>
              <a:rPr lang="es-MX" sz="2000" b="1" dirty="0"/>
              <a:t> </a:t>
            </a:r>
            <a:r>
              <a:rPr lang="es-MX" sz="2000" b="1" dirty="0" err="1"/>
              <a:t>Database</a:t>
            </a:r>
            <a:endParaRPr lang="es-MX" sz="2000" b="1" dirty="0"/>
          </a:p>
        </p:txBody>
      </p:sp>
      <p:sp>
        <p:nvSpPr>
          <p:cNvPr id="8" name="CuadroTexto 7"/>
          <p:cNvSpPr txBox="1"/>
          <p:nvPr/>
        </p:nvSpPr>
        <p:spPr>
          <a:xfrm>
            <a:off x="7919247" y="3957498"/>
            <a:ext cx="4004047" cy="1200329"/>
          </a:xfrm>
          <a:prstGeom prst="rect">
            <a:avLst/>
          </a:prstGeom>
          <a:noFill/>
        </p:spPr>
        <p:txBody>
          <a:bodyPr wrap="square" rtlCol="0">
            <a:spAutoFit/>
          </a:bodyPr>
          <a:lstStyle/>
          <a:p>
            <a:r>
              <a:rPr lang="es-MX" dirty="0" smtClean="0"/>
              <a:t>Corea creó</a:t>
            </a:r>
            <a:r>
              <a:rPr lang="es-MX" b="1" dirty="0" smtClean="0"/>
              <a:t> </a:t>
            </a:r>
            <a:r>
              <a:rPr lang="es-MX" b="1" dirty="0" err="1"/>
              <a:t>Korean</a:t>
            </a:r>
            <a:r>
              <a:rPr lang="es-MX" b="1" dirty="0"/>
              <a:t> </a:t>
            </a:r>
            <a:r>
              <a:rPr lang="es-MX" b="1" dirty="0" err="1"/>
              <a:t>Science</a:t>
            </a:r>
            <a:r>
              <a:rPr lang="es-MX" b="1" dirty="0"/>
              <a:t> </a:t>
            </a:r>
            <a:r>
              <a:rPr lang="es-MX" b="1" dirty="0" err="1"/>
              <a:t>Citation</a:t>
            </a:r>
            <a:r>
              <a:rPr lang="es-MX" b="1" dirty="0"/>
              <a:t> </a:t>
            </a:r>
            <a:r>
              <a:rPr lang="es-MX" b="1" dirty="0" err="1" smtClean="0"/>
              <a:t>Database</a:t>
            </a:r>
            <a:endParaRPr lang="es-MX" b="1" dirty="0" smtClean="0"/>
          </a:p>
          <a:p>
            <a:endParaRPr lang="es-MX" b="1" dirty="0" smtClean="0"/>
          </a:p>
          <a:p>
            <a:r>
              <a:rPr lang="es-MX" b="1" dirty="0" smtClean="0"/>
              <a:t>Rusia </a:t>
            </a:r>
            <a:r>
              <a:rPr lang="es-MX" dirty="0" smtClean="0"/>
              <a:t>el </a:t>
            </a:r>
            <a:r>
              <a:rPr lang="es-MX" b="1" dirty="0" err="1" smtClean="0"/>
              <a:t>Russian</a:t>
            </a:r>
            <a:r>
              <a:rPr lang="es-MX" b="1" dirty="0" smtClean="0"/>
              <a:t> </a:t>
            </a:r>
            <a:r>
              <a:rPr lang="es-MX" b="1" dirty="0" err="1" smtClean="0"/>
              <a:t>Science</a:t>
            </a:r>
            <a:r>
              <a:rPr lang="es-MX" b="1" dirty="0" smtClean="0"/>
              <a:t> </a:t>
            </a:r>
            <a:r>
              <a:rPr lang="es-MX" b="1" dirty="0" err="1" smtClean="0"/>
              <a:t>Citation</a:t>
            </a:r>
            <a:r>
              <a:rPr lang="es-MX" b="1" dirty="0" smtClean="0"/>
              <a:t> </a:t>
            </a:r>
            <a:r>
              <a:rPr lang="es-MX" b="1" dirty="0" err="1" smtClean="0"/>
              <a:t>Index</a:t>
            </a:r>
            <a:endParaRPr lang="es-MX" b="1" dirty="0"/>
          </a:p>
        </p:txBody>
      </p:sp>
      <p:sp>
        <p:nvSpPr>
          <p:cNvPr id="9" name="CuadroTexto 8"/>
          <p:cNvSpPr txBox="1"/>
          <p:nvPr/>
        </p:nvSpPr>
        <p:spPr>
          <a:xfrm>
            <a:off x="7949942" y="5157307"/>
            <a:ext cx="4004047" cy="1323439"/>
          </a:xfrm>
          <a:prstGeom prst="rect">
            <a:avLst/>
          </a:prstGeom>
          <a:noFill/>
        </p:spPr>
        <p:txBody>
          <a:bodyPr wrap="square" rtlCol="0">
            <a:spAutoFit/>
          </a:bodyPr>
          <a:lstStyle/>
          <a:p>
            <a:endParaRPr lang="es-MX" sz="2000" b="1" dirty="0" smtClean="0"/>
          </a:p>
          <a:p>
            <a:r>
              <a:rPr lang="es-MX" sz="2000" b="1" dirty="0" err="1" smtClean="0"/>
              <a:t>SciELO</a:t>
            </a:r>
            <a:r>
              <a:rPr lang="es-MX" sz="2000" b="1" dirty="0" smtClean="0"/>
              <a:t> </a:t>
            </a:r>
            <a:r>
              <a:rPr lang="es-MX" sz="2000" b="1" dirty="0" err="1"/>
              <a:t>Citation</a:t>
            </a:r>
            <a:r>
              <a:rPr lang="es-MX" sz="2000" b="1" dirty="0"/>
              <a:t> </a:t>
            </a:r>
            <a:r>
              <a:rPr lang="es-MX" sz="2000" b="1" dirty="0" err="1"/>
              <a:t>Index</a:t>
            </a:r>
            <a:r>
              <a:rPr lang="es-MX" sz="2000" b="1" dirty="0"/>
              <a:t> </a:t>
            </a:r>
            <a:r>
              <a:rPr lang="es-MX" sz="2000" dirty="0"/>
              <a:t>es la versión latinoamericana de base de datos de citación especializada en la región</a:t>
            </a:r>
            <a:endParaRPr lang="es-MX" sz="2000" b="1" dirty="0"/>
          </a:p>
        </p:txBody>
      </p:sp>
    </p:spTree>
    <p:extLst>
      <p:ext uri="{BB962C8B-B14F-4D97-AF65-F5344CB8AC3E}">
        <p14:creationId xmlns:p14="http://schemas.microsoft.com/office/powerpoint/2010/main" val="36924487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upo 24"/>
          <p:cNvGrpSpPr/>
          <p:nvPr/>
        </p:nvGrpSpPr>
        <p:grpSpPr>
          <a:xfrm>
            <a:off x="6146429" y="214200"/>
            <a:ext cx="5963628" cy="6668029"/>
            <a:chOff x="3209097" y="-72008"/>
            <a:chExt cx="5963628" cy="6668029"/>
          </a:xfrm>
        </p:grpSpPr>
        <p:sp>
          <p:nvSpPr>
            <p:cNvPr id="2" name="Elipse 1"/>
            <p:cNvSpPr/>
            <p:nvPr/>
          </p:nvSpPr>
          <p:spPr>
            <a:xfrm>
              <a:off x="3209097" y="567587"/>
              <a:ext cx="5963628" cy="6028434"/>
            </a:xfrm>
            <a:prstGeom prst="ellipse">
              <a:avLst/>
            </a:prstGeom>
            <a:solidFill>
              <a:srgbClr val="585858"/>
            </a:solidFill>
            <a:ln>
              <a:solidFill>
                <a:schemeClr val="bg1">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3818" b="88192"/>
            <a:stretch/>
          </p:blipFill>
          <p:spPr bwMode="auto">
            <a:xfrm>
              <a:off x="4115687" y="-72008"/>
              <a:ext cx="4139952" cy="764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CuadroTexto 14"/>
            <p:cNvSpPr txBox="1"/>
            <p:nvPr/>
          </p:nvSpPr>
          <p:spPr>
            <a:xfrm>
              <a:off x="4572706" y="1294286"/>
              <a:ext cx="3528392" cy="707886"/>
            </a:xfrm>
            <a:prstGeom prst="rect">
              <a:avLst/>
            </a:prstGeom>
            <a:noFill/>
          </p:spPr>
          <p:txBody>
            <a:bodyPr wrap="square" rtlCol="0">
              <a:spAutoFit/>
            </a:bodyPr>
            <a:lstStyle/>
            <a:p>
              <a:r>
                <a:rPr lang="es-MX" sz="4000" b="1" dirty="0">
                  <a:solidFill>
                    <a:schemeClr val="accent6">
                      <a:lumMod val="40000"/>
                      <a:lumOff val="60000"/>
                    </a:schemeClr>
                  </a:solidFill>
                </a:rPr>
                <a:t>24,700 revistas</a:t>
              </a:r>
            </a:p>
          </p:txBody>
        </p:sp>
      </p:grpSp>
      <p:grpSp>
        <p:nvGrpSpPr>
          <p:cNvPr id="24" name="Grupo 23"/>
          <p:cNvGrpSpPr/>
          <p:nvPr/>
        </p:nvGrpSpPr>
        <p:grpSpPr>
          <a:xfrm>
            <a:off x="7421383" y="2347499"/>
            <a:ext cx="3599892" cy="3034273"/>
            <a:chOff x="4428492" y="2488080"/>
            <a:chExt cx="3599892" cy="3034273"/>
          </a:xfrm>
        </p:grpSpPr>
        <p:sp>
          <p:nvSpPr>
            <p:cNvPr id="16" name="Elipse 15"/>
            <p:cNvSpPr/>
            <p:nvPr/>
          </p:nvSpPr>
          <p:spPr>
            <a:xfrm>
              <a:off x="4428492" y="2488080"/>
              <a:ext cx="3599892" cy="3034273"/>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CuadroTexto 16"/>
            <p:cNvSpPr txBox="1"/>
            <p:nvPr/>
          </p:nvSpPr>
          <p:spPr>
            <a:xfrm>
              <a:off x="5245477" y="2787628"/>
              <a:ext cx="1754916" cy="769441"/>
            </a:xfrm>
            <a:prstGeom prst="rect">
              <a:avLst/>
            </a:prstGeom>
            <a:noFill/>
          </p:spPr>
          <p:txBody>
            <a:bodyPr wrap="square" rtlCol="0">
              <a:spAutoFit/>
            </a:bodyPr>
            <a:lstStyle/>
            <a:p>
              <a:r>
                <a:rPr lang="es-MX" sz="4400" b="1" dirty="0">
                  <a:solidFill>
                    <a:srgbClr val="FFC000"/>
                  </a:solidFill>
                  <a:effectLst>
                    <a:outerShdw blurRad="38100" dist="38100" dir="2700000" algn="tl">
                      <a:srgbClr val="000000">
                        <a:alpha val="43137"/>
                      </a:srgbClr>
                    </a:outerShdw>
                  </a:effectLst>
                </a:rPr>
                <a:t>12,500</a:t>
              </a:r>
            </a:p>
          </p:txBody>
        </p:sp>
        <p:sp>
          <p:nvSpPr>
            <p:cNvPr id="18" name="CuadroTexto 17"/>
            <p:cNvSpPr txBox="1"/>
            <p:nvPr/>
          </p:nvSpPr>
          <p:spPr>
            <a:xfrm>
              <a:off x="5083506" y="3521285"/>
              <a:ext cx="2152789" cy="769441"/>
            </a:xfrm>
            <a:prstGeom prst="rect">
              <a:avLst/>
            </a:prstGeom>
            <a:noFill/>
          </p:spPr>
          <p:txBody>
            <a:bodyPr wrap="square" rtlCol="0">
              <a:spAutoFit/>
            </a:bodyPr>
            <a:lstStyle/>
            <a:p>
              <a:r>
                <a:rPr lang="es-MX" sz="4400" b="1" dirty="0">
                  <a:solidFill>
                    <a:srgbClr val="FFC000"/>
                  </a:solidFill>
                  <a:effectLst>
                    <a:outerShdw blurRad="38100" dist="38100" dir="2700000" algn="tl">
                      <a:srgbClr val="000000">
                        <a:alpha val="43137"/>
                      </a:srgbClr>
                    </a:outerShdw>
                  </a:effectLst>
                </a:rPr>
                <a:t>“ </a:t>
              </a:r>
              <a:r>
                <a:rPr lang="es-MX" sz="4400" b="1" dirty="0" err="1">
                  <a:solidFill>
                    <a:srgbClr val="FFC000"/>
                  </a:solidFill>
                  <a:effectLst>
                    <a:outerShdw blurRad="38100" dist="38100" dir="2700000" algn="tl">
                      <a:srgbClr val="000000">
                        <a:alpha val="43137"/>
                      </a:srgbClr>
                    </a:outerShdw>
                  </a:effectLst>
                </a:rPr>
                <a:t>Core</a:t>
              </a:r>
              <a:r>
                <a:rPr lang="es-MX" sz="4400" b="1" dirty="0">
                  <a:solidFill>
                    <a:srgbClr val="FFC000"/>
                  </a:solidFill>
                  <a:effectLst>
                    <a:outerShdw blurRad="38100" dist="38100" dir="2700000" algn="tl">
                      <a:srgbClr val="000000">
                        <a:alpha val="43137"/>
                      </a:srgbClr>
                    </a:outerShdw>
                  </a:effectLst>
                </a:rPr>
                <a:t> “</a:t>
              </a:r>
            </a:p>
          </p:txBody>
        </p:sp>
        <p:sp>
          <p:nvSpPr>
            <p:cNvPr id="19" name="CuadroTexto 18"/>
            <p:cNvSpPr txBox="1"/>
            <p:nvPr/>
          </p:nvSpPr>
          <p:spPr>
            <a:xfrm>
              <a:off x="4622429" y="4107706"/>
              <a:ext cx="3351671" cy="584775"/>
            </a:xfrm>
            <a:prstGeom prst="rect">
              <a:avLst/>
            </a:prstGeom>
            <a:noFill/>
          </p:spPr>
          <p:txBody>
            <a:bodyPr wrap="square" rtlCol="0">
              <a:spAutoFit/>
            </a:bodyPr>
            <a:lstStyle/>
            <a:p>
              <a:r>
                <a:rPr lang="es-MX" sz="3200" b="1" dirty="0">
                  <a:solidFill>
                    <a:srgbClr val="00B050"/>
                  </a:solidFill>
                  <a:effectLst>
                    <a:outerShdw blurRad="38100" dist="38100" dir="2700000" algn="tl">
                      <a:srgbClr val="000000">
                        <a:alpha val="43137"/>
                      </a:srgbClr>
                    </a:outerShdw>
                  </a:effectLst>
                </a:rPr>
                <a:t>Factor de impacto</a:t>
              </a:r>
            </a:p>
          </p:txBody>
        </p:sp>
      </p:grpSp>
      <p:sp>
        <p:nvSpPr>
          <p:cNvPr id="20" name="9 Elipse"/>
          <p:cNvSpPr/>
          <p:nvPr/>
        </p:nvSpPr>
        <p:spPr bwMode="auto">
          <a:xfrm>
            <a:off x="6428668" y="2329728"/>
            <a:ext cx="1711280" cy="1599728"/>
          </a:xfrm>
          <a:prstGeom prst="ellipse">
            <a:avLst/>
          </a:prstGeom>
          <a:solidFill>
            <a:srgbClr val="00B050"/>
          </a:solidFill>
          <a:ln>
            <a:solidFill>
              <a:srgbClr val="00B050"/>
            </a:solidFill>
            <a:headEnd type="none" w="med" len="med"/>
            <a:tailEnd type="none" w="med" len="med"/>
          </a:ln>
          <a:effectLst>
            <a:outerShdw blurRad="40000" dist="23000" dir="5400000" rotWithShape="0">
              <a:srgbClr val="000000">
                <a:alpha val="35000"/>
              </a:srgbClr>
            </a:outerShdw>
            <a:softEdge rad="127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lstStyle/>
          <a:p>
            <a:pPr>
              <a:defRPr/>
            </a:pPr>
            <a:endParaRPr lang="es-MX" dirty="0">
              <a:ln>
                <a:solidFill>
                  <a:schemeClr val="bg1"/>
                </a:solidFill>
              </a:ln>
              <a:solidFill>
                <a:schemeClr val="tx1"/>
              </a:solidFill>
            </a:endParaRPr>
          </a:p>
          <a:p>
            <a:pPr algn="ctr">
              <a:defRPr/>
            </a:pPr>
            <a:r>
              <a:rPr lang="es-MX" sz="2800" b="1" dirty="0">
                <a:ln w="12700">
                  <a:solidFill>
                    <a:schemeClr val="bg1"/>
                  </a:solidFill>
                  <a:prstDash val="solid"/>
                </a:ln>
                <a:solidFill>
                  <a:srgbClr val="00FF00"/>
                </a:solidFill>
                <a:effectLst>
                  <a:outerShdw blurRad="41275" dist="20320" dir="1800000" algn="tl" rotWithShape="0">
                    <a:srgbClr val="000000">
                      <a:alpha val="40000"/>
                    </a:srgbClr>
                  </a:outerShdw>
                </a:effectLst>
              </a:rPr>
              <a:t>BIOSIS</a:t>
            </a:r>
          </a:p>
          <a:p>
            <a:pPr algn="ctr">
              <a:defRPr/>
            </a:pPr>
            <a:r>
              <a:rPr lang="es-MX" sz="2800" b="1" dirty="0">
                <a:ln w="12700">
                  <a:solidFill>
                    <a:schemeClr val="bg1"/>
                  </a:solidFill>
                  <a:prstDash val="solid"/>
                </a:ln>
                <a:solidFill>
                  <a:srgbClr val="00FF00"/>
                </a:solidFill>
                <a:effectLst>
                  <a:outerShdw blurRad="41275" dist="20320" dir="1800000" algn="tl" rotWithShape="0">
                    <a:srgbClr val="000000">
                      <a:alpha val="40000"/>
                    </a:srgbClr>
                  </a:outerShdw>
                </a:effectLst>
              </a:rPr>
              <a:t>5,350</a:t>
            </a:r>
          </a:p>
        </p:txBody>
      </p:sp>
      <p:sp>
        <p:nvSpPr>
          <p:cNvPr id="21" name="11 Elipse"/>
          <p:cNvSpPr/>
          <p:nvPr/>
        </p:nvSpPr>
        <p:spPr bwMode="auto">
          <a:xfrm>
            <a:off x="10181588" y="2252503"/>
            <a:ext cx="1762017" cy="1606518"/>
          </a:xfrm>
          <a:prstGeom prst="ellipse">
            <a:avLst/>
          </a:prstGeom>
          <a:solidFill>
            <a:schemeClr val="accent1">
              <a:lumMod val="75000"/>
            </a:schemeClr>
          </a:solidFill>
          <a:ln>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lstStyle/>
          <a:p>
            <a:pPr>
              <a:defRPr/>
            </a:pPr>
            <a:endParaRPr lang="es-MX"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algn="ctr">
              <a:defRPr/>
            </a:pPr>
            <a:r>
              <a:rPr lang="es-MX" sz="2000" b="1" dirty="0">
                <a:ln w="12700">
                  <a:solidFill>
                    <a:schemeClr val="bg1"/>
                  </a:solidFill>
                  <a:prstDash val="solid"/>
                </a:ln>
                <a:solidFill>
                  <a:schemeClr val="tx2">
                    <a:lumMod val="40000"/>
                    <a:lumOff val="60000"/>
                  </a:schemeClr>
                </a:solidFill>
                <a:effectLst>
                  <a:outerShdw blurRad="41275" dist="20320" dir="1800000" algn="tl" rotWithShape="0">
                    <a:srgbClr val="000000">
                      <a:alpha val="40000"/>
                    </a:srgbClr>
                  </a:outerShdw>
                </a:effectLst>
              </a:rPr>
              <a:t>MEDLINE</a:t>
            </a:r>
          </a:p>
          <a:p>
            <a:pPr algn="ctr">
              <a:defRPr/>
            </a:pPr>
            <a:r>
              <a:rPr lang="es-MX" sz="2400" b="1" dirty="0">
                <a:ln w="12700">
                  <a:solidFill>
                    <a:schemeClr val="bg1"/>
                  </a:solidFill>
                  <a:prstDash val="solid"/>
                </a:ln>
                <a:solidFill>
                  <a:schemeClr val="tx2">
                    <a:lumMod val="40000"/>
                    <a:lumOff val="60000"/>
                  </a:schemeClr>
                </a:solidFill>
                <a:effectLst>
                  <a:outerShdw blurRad="41275" dist="20320" dir="1800000" algn="tl" rotWithShape="0">
                    <a:srgbClr val="000000">
                      <a:alpha val="40000"/>
                    </a:srgbClr>
                  </a:outerShdw>
                </a:effectLst>
              </a:rPr>
              <a:t>5,550</a:t>
            </a:r>
          </a:p>
        </p:txBody>
      </p:sp>
      <p:sp>
        <p:nvSpPr>
          <p:cNvPr id="22" name="12 Elipse"/>
          <p:cNvSpPr/>
          <p:nvPr/>
        </p:nvSpPr>
        <p:spPr bwMode="auto">
          <a:xfrm>
            <a:off x="8285300" y="4736566"/>
            <a:ext cx="1977868" cy="1539096"/>
          </a:xfrm>
          <a:prstGeom prst="ellipse">
            <a:avLst/>
          </a:prstGeom>
          <a:solidFill>
            <a:srgbClr val="FFC000"/>
          </a:solidFill>
          <a:ln>
            <a:solidFill>
              <a:schemeClr val="accent3"/>
            </a:solidFill>
            <a:headEnd type="none" w="med" len="med"/>
            <a:tailEnd type="none" w="med" len="med"/>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lstStyle/>
          <a:p>
            <a:pPr algn="ctr">
              <a:defRPr/>
            </a:pPr>
            <a:endParaRPr lang="es-MX" sz="2400" b="1" dirty="0">
              <a:ln w="12700">
                <a:solidFill>
                  <a:schemeClr val="bg1"/>
                </a:solidFill>
                <a:prstDash val="solid"/>
              </a:ln>
              <a:solidFill>
                <a:schemeClr val="tx1"/>
              </a:solidFill>
              <a:effectLst>
                <a:outerShdw blurRad="41275" dist="20320" dir="1800000" algn="tl" rotWithShape="0">
                  <a:srgbClr val="000000">
                    <a:alpha val="40000"/>
                  </a:srgbClr>
                </a:outerShdw>
              </a:effectLst>
            </a:endParaRPr>
          </a:p>
          <a:p>
            <a:pPr algn="ctr">
              <a:defRPr/>
            </a:pPr>
            <a:r>
              <a:rPr lang="es-MX" sz="2400" b="1" dirty="0" err="1">
                <a:ln w="12700">
                  <a:solidFill>
                    <a:schemeClr val="bg1"/>
                  </a:solidFill>
                  <a:prstDash val="solid"/>
                </a:ln>
                <a:solidFill>
                  <a:schemeClr val="tx1"/>
                </a:solidFill>
                <a:effectLst>
                  <a:outerShdw blurRad="41275" dist="20320" dir="1800000" algn="tl" rotWithShape="0">
                    <a:srgbClr val="000000">
                      <a:alpha val="40000"/>
                    </a:srgbClr>
                  </a:outerShdw>
                </a:effectLst>
              </a:rPr>
              <a:t>SciELO</a:t>
            </a:r>
            <a:r>
              <a:rPr lang="es-MX" sz="2400" b="1" dirty="0">
                <a:ln w="12700">
                  <a:solidFill>
                    <a:schemeClr val="bg1"/>
                  </a:solidFill>
                  <a:prstDash val="solid"/>
                </a:ln>
                <a:solidFill>
                  <a:schemeClr val="tx1"/>
                </a:solidFill>
                <a:effectLst>
                  <a:outerShdw blurRad="41275" dist="20320" dir="1800000" algn="tl" rotWithShape="0">
                    <a:srgbClr val="000000">
                      <a:alpha val="40000"/>
                    </a:srgbClr>
                  </a:outerShdw>
                </a:effectLst>
              </a:rPr>
              <a:t> CI</a:t>
            </a:r>
          </a:p>
          <a:p>
            <a:pPr algn="ctr">
              <a:defRPr/>
            </a:pPr>
            <a:r>
              <a:rPr lang="es-MX" sz="2400" b="1" dirty="0" smtClean="0">
                <a:ln w="12700">
                  <a:solidFill>
                    <a:schemeClr val="bg1"/>
                  </a:solidFill>
                  <a:prstDash val="solid"/>
                </a:ln>
                <a:solidFill>
                  <a:schemeClr val="tx1"/>
                </a:solidFill>
                <a:effectLst>
                  <a:outerShdw blurRad="41275" dist="20320" dir="1800000" algn="tl" rotWithShape="0">
                    <a:srgbClr val="000000">
                      <a:alpha val="40000"/>
                    </a:srgbClr>
                  </a:outerShdw>
                </a:effectLst>
              </a:rPr>
              <a:t>+ 1,000</a:t>
            </a:r>
            <a:endParaRPr lang="es-MX" sz="2400" b="1" dirty="0">
              <a:ln w="12700">
                <a:solidFill>
                  <a:schemeClr val="bg1"/>
                </a:solidFill>
                <a:prstDash val="solid"/>
              </a:ln>
              <a:solidFill>
                <a:schemeClr val="tx1"/>
              </a:solidFill>
              <a:effectLst>
                <a:outerShdw blurRad="41275" dist="20320" dir="1800000" algn="tl" rotWithShape="0">
                  <a:srgbClr val="000000">
                    <a:alpha val="40000"/>
                  </a:srgbClr>
                </a:outerShdw>
              </a:effectLst>
            </a:endParaRPr>
          </a:p>
        </p:txBody>
      </p:sp>
      <p:cxnSp>
        <p:nvCxnSpPr>
          <p:cNvPr id="27" name="Conector recto de flecha 26"/>
          <p:cNvCxnSpPr/>
          <p:nvPr/>
        </p:nvCxnSpPr>
        <p:spPr>
          <a:xfrm>
            <a:off x="3206593" y="5728785"/>
            <a:ext cx="5395986" cy="18920"/>
          </a:xfrm>
          <a:prstGeom prst="straightConnector1">
            <a:avLst/>
          </a:prstGeom>
          <a:ln w="762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95533" y="90013"/>
            <a:ext cx="5773003" cy="1200329"/>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b="1" dirty="0" err="1">
                <a:solidFill>
                  <a:srgbClr val="0070C0"/>
                </a:solidFill>
              </a:rPr>
              <a:t>SciELO</a:t>
            </a:r>
            <a:r>
              <a:rPr lang="es-MX" b="1" dirty="0">
                <a:solidFill>
                  <a:srgbClr val="0070C0"/>
                </a:solidFill>
              </a:rPr>
              <a:t> </a:t>
            </a:r>
            <a:r>
              <a:rPr lang="es-MX" b="1" dirty="0" err="1">
                <a:solidFill>
                  <a:srgbClr val="0070C0"/>
                </a:solidFill>
              </a:rPr>
              <a:t>Citation</a:t>
            </a:r>
            <a:r>
              <a:rPr lang="es-MX" b="1" dirty="0">
                <a:solidFill>
                  <a:srgbClr val="0070C0"/>
                </a:solidFill>
              </a:rPr>
              <a:t> </a:t>
            </a:r>
            <a:r>
              <a:rPr lang="es-MX" b="1" dirty="0" err="1">
                <a:solidFill>
                  <a:srgbClr val="0070C0"/>
                </a:solidFill>
              </a:rPr>
              <a:t>Index</a:t>
            </a:r>
            <a:r>
              <a:rPr lang="es-MX" b="1" dirty="0">
                <a:solidFill>
                  <a:srgbClr val="0070C0"/>
                </a:solidFill>
              </a:rPr>
              <a:t> </a:t>
            </a:r>
            <a:r>
              <a:rPr lang="es-MX" dirty="0">
                <a:solidFill>
                  <a:srgbClr val="0070C0"/>
                </a:solidFill>
              </a:rPr>
              <a:t>(o</a:t>
            </a:r>
            <a:r>
              <a:rPr lang="es-MX" b="1" dirty="0">
                <a:solidFill>
                  <a:srgbClr val="0070C0"/>
                </a:solidFill>
              </a:rPr>
              <a:t> </a:t>
            </a:r>
            <a:r>
              <a:rPr lang="es-MX" b="1" dirty="0" err="1">
                <a:solidFill>
                  <a:srgbClr val="0070C0"/>
                </a:solidFill>
              </a:rPr>
              <a:t>SciELO</a:t>
            </a:r>
            <a:r>
              <a:rPr lang="es-MX" b="1" dirty="0">
                <a:solidFill>
                  <a:srgbClr val="0070C0"/>
                </a:solidFill>
              </a:rPr>
              <a:t> CI</a:t>
            </a:r>
            <a:r>
              <a:rPr lang="es-MX" dirty="0">
                <a:solidFill>
                  <a:srgbClr val="0070C0"/>
                </a:solidFill>
              </a:rPr>
              <a:t>)</a:t>
            </a:r>
            <a:r>
              <a:rPr lang="es-MX" b="1" dirty="0">
                <a:solidFill>
                  <a:srgbClr val="0070C0"/>
                </a:solidFill>
              </a:rPr>
              <a:t> </a:t>
            </a:r>
            <a:r>
              <a:rPr lang="es-MX" dirty="0">
                <a:solidFill>
                  <a:srgbClr val="0070C0"/>
                </a:solidFill>
              </a:rPr>
              <a:t>es una base de datos </a:t>
            </a:r>
            <a:r>
              <a:rPr lang="es-MX" dirty="0" err="1">
                <a:solidFill>
                  <a:srgbClr val="0070C0"/>
                </a:solidFill>
              </a:rPr>
              <a:t>bibliométrica</a:t>
            </a:r>
            <a:r>
              <a:rPr lang="es-MX" dirty="0">
                <a:solidFill>
                  <a:srgbClr val="0070C0"/>
                </a:solidFill>
              </a:rPr>
              <a:t>:</a:t>
            </a:r>
          </a:p>
          <a:p>
            <a:pPr algn="ctr"/>
            <a:r>
              <a:rPr lang="es-MX" dirty="0">
                <a:solidFill>
                  <a:srgbClr val="0070C0"/>
                </a:solidFill>
              </a:rPr>
              <a:t>contiene los registros bibliográficos de la base de datos de la red </a:t>
            </a:r>
            <a:r>
              <a:rPr lang="es-MX" dirty="0" err="1">
                <a:solidFill>
                  <a:srgbClr val="0070C0"/>
                </a:solidFill>
              </a:rPr>
              <a:t>SciELO</a:t>
            </a:r>
            <a:r>
              <a:rPr lang="es-MX" dirty="0">
                <a:solidFill>
                  <a:srgbClr val="0070C0"/>
                </a:solidFill>
              </a:rPr>
              <a:t> (15 países) en una plataforma </a:t>
            </a:r>
            <a:r>
              <a:rPr lang="es-MX" b="1" dirty="0">
                <a:solidFill>
                  <a:srgbClr val="0070C0"/>
                </a:solidFill>
              </a:rPr>
              <a:t>Web of </a:t>
            </a:r>
            <a:r>
              <a:rPr lang="es-MX" b="1" dirty="0" err="1">
                <a:solidFill>
                  <a:srgbClr val="0070C0"/>
                </a:solidFill>
              </a:rPr>
              <a:t>Science</a:t>
            </a:r>
            <a:endParaRPr lang="es-MX" b="1" dirty="0">
              <a:solidFill>
                <a:srgbClr val="0070C0"/>
              </a:solidFill>
            </a:endParaRPr>
          </a:p>
        </p:txBody>
      </p:sp>
      <p:sp>
        <p:nvSpPr>
          <p:cNvPr id="29" name="CuadroTexto 28"/>
          <p:cNvSpPr txBox="1"/>
          <p:nvPr/>
        </p:nvSpPr>
        <p:spPr>
          <a:xfrm>
            <a:off x="95534" y="1348811"/>
            <a:ext cx="5773002" cy="646331"/>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Sólo se transfieren los registros bibliográficos, </a:t>
            </a:r>
            <a:endParaRPr lang="es-MX" dirty="0" smtClean="0">
              <a:solidFill>
                <a:srgbClr val="0070C0"/>
              </a:solidFill>
            </a:endParaRPr>
          </a:p>
          <a:p>
            <a:pPr algn="ctr"/>
            <a:r>
              <a:rPr lang="es-MX" b="1" dirty="0" smtClean="0">
                <a:solidFill>
                  <a:srgbClr val="0070C0"/>
                </a:solidFill>
              </a:rPr>
              <a:t>NO</a:t>
            </a:r>
            <a:r>
              <a:rPr lang="es-MX" dirty="0" smtClean="0">
                <a:solidFill>
                  <a:srgbClr val="0070C0"/>
                </a:solidFill>
              </a:rPr>
              <a:t> </a:t>
            </a:r>
            <a:r>
              <a:rPr lang="es-MX" dirty="0">
                <a:solidFill>
                  <a:srgbClr val="0070C0"/>
                </a:solidFill>
              </a:rPr>
              <a:t>el texto completo de los artículos</a:t>
            </a:r>
          </a:p>
        </p:txBody>
      </p:sp>
      <p:pic>
        <p:nvPicPr>
          <p:cNvPr id="30" name="Imagen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35" y="3768662"/>
            <a:ext cx="3702785" cy="3089338"/>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2" name="CuadroTexto 31"/>
          <p:cNvSpPr txBox="1"/>
          <p:nvPr/>
        </p:nvSpPr>
        <p:spPr>
          <a:xfrm>
            <a:off x="95534" y="2095412"/>
            <a:ext cx="5773002" cy="646331"/>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En julio de 2014, </a:t>
            </a:r>
            <a:r>
              <a:rPr lang="es-MX" dirty="0" smtClean="0">
                <a:solidFill>
                  <a:srgbClr val="0070C0"/>
                </a:solidFill>
              </a:rPr>
              <a:t>ingresó una </a:t>
            </a:r>
            <a:r>
              <a:rPr lang="es-MX" dirty="0">
                <a:solidFill>
                  <a:srgbClr val="0070C0"/>
                </a:solidFill>
              </a:rPr>
              <a:t>selección de </a:t>
            </a:r>
            <a:r>
              <a:rPr lang="es-MX" b="1" dirty="0">
                <a:solidFill>
                  <a:srgbClr val="0070C0"/>
                </a:solidFill>
              </a:rPr>
              <a:t>812 </a:t>
            </a:r>
            <a:r>
              <a:rPr lang="es-MX" dirty="0">
                <a:solidFill>
                  <a:srgbClr val="0070C0"/>
                </a:solidFill>
              </a:rPr>
              <a:t>revistas de la red </a:t>
            </a:r>
            <a:r>
              <a:rPr lang="es-MX" dirty="0" err="1">
                <a:solidFill>
                  <a:srgbClr val="0070C0"/>
                </a:solidFill>
              </a:rPr>
              <a:t>SciELO</a:t>
            </a:r>
            <a:r>
              <a:rPr lang="es-MX" dirty="0">
                <a:solidFill>
                  <a:srgbClr val="0070C0"/>
                </a:solidFill>
              </a:rPr>
              <a:t>, entre ellas </a:t>
            </a:r>
            <a:r>
              <a:rPr lang="es-MX" b="1" dirty="0">
                <a:solidFill>
                  <a:srgbClr val="0070C0"/>
                </a:solidFill>
              </a:rPr>
              <a:t>66</a:t>
            </a:r>
            <a:r>
              <a:rPr lang="es-MX" dirty="0">
                <a:solidFill>
                  <a:srgbClr val="0070C0"/>
                </a:solidFill>
              </a:rPr>
              <a:t> mexicanas y </a:t>
            </a:r>
            <a:r>
              <a:rPr lang="es-MX" b="1" dirty="0">
                <a:solidFill>
                  <a:srgbClr val="0070C0"/>
                </a:solidFill>
              </a:rPr>
              <a:t>26 </a:t>
            </a:r>
            <a:r>
              <a:rPr lang="es-MX" dirty="0">
                <a:solidFill>
                  <a:srgbClr val="0070C0"/>
                </a:solidFill>
              </a:rPr>
              <a:t>de la </a:t>
            </a:r>
            <a:r>
              <a:rPr lang="es-MX" dirty="0" smtClean="0">
                <a:solidFill>
                  <a:srgbClr val="0070C0"/>
                </a:solidFill>
              </a:rPr>
              <a:t>UNAMCC</a:t>
            </a:r>
            <a:endParaRPr lang="es-MX" b="1" dirty="0">
              <a:solidFill>
                <a:srgbClr val="0070C0"/>
              </a:solidFill>
            </a:endParaRPr>
          </a:p>
        </p:txBody>
      </p:sp>
      <p:sp>
        <p:nvSpPr>
          <p:cNvPr id="23" name="CuadroTexto 22"/>
          <p:cNvSpPr txBox="1"/>
          <p:nvPr/>
        </p:nvSpPr>
        <p:spPr>
          <a:xfrm>
            <a:off x="95532" y="2829625"/>
            <a:ext cx="5773003" cy="646331"/>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b="1" dirty="0" smtClean="0">
                <a:solidFill>
                  <a:srgbClr val="0070C0"/>
                </a:solidFill>
              </a:rPr>
              <a:t>2016</a:t>
            </a:r>
            <a:r>
              <a:rPr lang="es-MX" dirty="0" smtClean="0">
                <a:solidFill>
                  <a:srgbClr val="0070C0"/>
                </a:solidFill>
              </a:rPr>
              <a:t>: han ingresado </a:t>
            </a:r>
            <a:r>
              <a:rPr lang="es-MX" b="1" dirty="0" smtClean="0">
                <a:solidFill>
                  <a:srgbClr val="0070C0"/>
                </a:solidFill>
              </a:rPr>
              <a:t>110 </a:t>
            </a:r>
            <a:r>
              <a:rPr lang="es-MX" dirty="0">
                <a:solidFill>
                  <a:srgbClr val="0070C0"/>
                </a:solidFill>
              </a:rPr>
              <a:t>revistas </a:t>
            </a:r>
            <a:r>
              <a:rPr lang="es-MX" dirty="0" smtClean="0">
                <a:solidFill>
                  <a:srgbClr val="0070C0"/>
                </a:solidFill>
              </a:rPr>
              <a:t>mexicanas / </a:t>
            </a:r>
            <a:r>
              <a:rPr lang="es-MX" b="1" dirty="0" smtClean="0">
                <a:solidFill>
                  <a:srgbClr val="0070C0"/>
                </a:solidFill>
              </a:rPr>
              <a:t>39 </a:t>
            </a:r>
            <a:r>
              <a:rPr lang="es-MX" dirty="0" smtClean="0">
                <a:solidFill>
                  <a:srgbClr val="0070C0"/>
                </a:solidFill>
              </a:rPr>
              <a:t>UNAM</a:t>
            </a:r>
          </a:p>
          <a:p>
            <a:pPr algn="ctr"/>
            <a:r>
              <a:rPr lang="es-MX" b="1" dirty="0" smtClean="0">
                <a:solidFill>
                  <a:srgbClr val="0070C0"/>
                </a:solidFill>
              </a:rPr>
              <a:t>si las revistas no se actualizan, son dadas de BAJA</a:t>
            </a:r>
            <a:endParaRPr lang="es-MX" b="1" dirty="0">
              <a:solidFill>
                <a:srgbClr val="0070C0"/>
              </a:solidFill>
            </a:endParaRPr>
          </a:p>
        </p:txBody>
      </p:sp>
    </p:spTree>
    <p:extLst>
      <p:ext uri="{BB962C8B-B14F-4D97-AF65-F5344CB8AC3E}">
        <p14:creationId xmlns:p14="http://schemas.microsoft.com/office/powerpoint/2010/main" val="16131512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71450" y="114300"/>
            <a:ext cx="11944350" cy="6610350"/>
          </a:xfrm>
          <a:prstGeom prst="rect">
            <a:avLst/>
          </a:prstGeom>
        </p:spPr>
      </p:pic>
      <p:sp>
        <p:nvSpPr>
          <p:cNvPr id="2" name="Elipse 1"/>
          <p:cNvSpPr/>
          <p:nvPr/>
        </p:nvSpPr>
        <p:spPr>
          <a:xfrm>
            <a:off x="8645592" y="1745414"/>
            <a:ext cx="1479483" cy="47992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noFill/>
            </a:endParaRPr>
          </a:p>
        </p:txBody>
      </p:sp>
      <p:cxnSp>
        <p:nvCxnSpPr>
          <p:cNvPr id="7" name="Conector recto de flecha 6"/>
          <p:cNvCxnSpPr/>
          <p:nvPr/>
        </p:nvCxnSpPr>
        <p:spPr>
          <a:xfrm>
            <a:off x="9238473" y="1063942"/>
            <a:ext cx="2719" cy="73746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Elipse 8"/>
          <p:cNvSpPr/>
          <p:nvPr/>
        </p:nvSpPr>
        <p:spPr>
          <a:xfrm>
            <a:off x="4082039" y="3321173"/>
            <a:ext cx="1479483" cy="27195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noFill/>
            </a:endParaRPr>
          </a:p>
        </p:txBody>
      </p:sp>
      <p:cxnSp>
        <p:nvCxnSpPr>
          <p:cNvPr id="10" name="Conector recto de flecha 9"/>
          <p:cNvCxnSpPr/>
          <p:nvPr/>
        </p:nvCxnSpPr>
        <p:spPr>
          <a:xfrm flipH="1" flipV="1">
            <a:off x="5451771" y="3519197"/>
            <a:ext cx="4401340" cy="606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Elipse 12"/>
          <p:cNvSpPr/>
          <p:nvPr/>
        </p:nvSpPr>
        <p:spPr>
          <a:xfrm>
            <a:off x="8335554" y="2107930"/>
            <a:ext cx="1479483" cy="47992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noFill/>
            </a:endParaRPr>
          </a:p>
        </p:txBody>
      </p:sp>
      <p:cxnSp>
        <p:nvCxnSpPr>
          <p:cNvPr id="19" name="Conector recto de flecha 18"/>
          <p:cNvCxnSpPr/>
          <p:nvPr/>
        </p:nvCxnSpPr>
        <p:spPr>
          <a:xfrm flipH="1">
            <a:off x="9647532" y="2345543"/>
            <a:ext cx="1157074" cy="1587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9815036" y="2904950"/>
            <a:ext cx="2196837" cy="2308324"/>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En </a:t>
            </a:r>
            <a:r>
              <a:rPr lang="es-MX" b="1" dirty="0" err="1">
                <a:solidFill>
                  <a:srgbClr val="0070C0"/>
                </a:solidFill>
              </a:rPr>
              <a:t>SciELO</a:t>
            </a:r>
            <a:r>
              <a:rPr lang="es-MX" b="1" dirty="0">
                <a:solidFill>
                  <a:srgbClr val="0070C0"/>
                </a:solidFill>
              </a:rPr>
              <a:t> </a:t>
            </a:r>
            <a:r>
              <a:rPr lang="es-MX" b="1" dirty="0" err="1">
                <a:solidFill>
                  <a:srgbClr val="0070C0"/>
                </a:solidFill>
              </a:rPr>
              <a:t>Citation</a:t>
            </a:r>
            <a:r>
              <a:rPr lang="es-MX" b="1" dirty="0">
                <a:solidFill>
                  <a:srgbClr val="0070C0"/>
                </a:solidFill>
              </a:rPr>
              <a:t> </a:t>
            </a:r>
            <a:r>
              <a:rPr lang="es-MX" b="1" dirty="0" err="1">
                <a:solidFill>
                  <a:srgbClr val="0070C0"/>
                </a:solidFill>
              </a:rPr>
              <a:t>Index</a:t>
            </a:r>
            <a:r>
              <a:rPr lang="es-MX" b="1" dirty="0">
                <a:solidFill>
                  <a:srgbClr val="0070C0"/>
                </a:solidFill>
              </a:rPr>
              <a:t> </a:t>
            </a:r>
          </a:p>
          <a:p>
            <a:pPr algn="ctr"/>
            <a:r>
              <a:rPr lang="es-MX" dirty="0">
                <a:solidFill>
                  <a:srgbClr val="0070C0"/>
                </a:solidFill>
              </a:rPr>
              <a:t>el registro ofrece acceso al texto completo mediante un enlace que vincula a la colección </a:t>
            </a:r>
            <a:r>
              <a:rPr lang="es-MX" b="1" dirty="0" err="1">
                <a:solidFill>
                  <a:srgbClr val="0070C0"/>
                </a:solidFill>
              </a:rPr>
              <a:t>SciELO</a:t>
            </a:r>
            <a:r>
              <a:rPr lang="es-MX" b="1" dirty="0">
                <a:solidFill>
                  <a:srgbClr val="0070C0"/>
                </a:solidFill>
              </a:rPr>
              <a:t>-México</a:t>
            </a:r>
          </a:p>
        </p:txBody>
      </p:sp>
      <p:sp>
        <p:nvSpPr>
          <p:cNvPr id="29" name="CuadroTexto 28"/>
          <p:cNvSpPr txBox="1"/>
          <p:nvPr/>
        </p:nvSpPr>
        <p:spPr>
          <a:xfrm>
            <a:off x="4082039" y="268665"/>
            <a:ext cx="5590947" cy="923330"/>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En </a:t>
            </a:r>
            <a:r>
              <a:rPr lang="es-MX" b="1" dirty="0" err="1">
                <a:solidFill>
                  <a:srgbClr val="0070C0"/>
                </a:solidFill>
              </a:rPr>
              <a:t>SciELO</a:t>
            </a:r>
            <a:r>
              <a:rPr lang="es-MX" b="1" dirty="0">
                <a:solidFill>
                  <a:srgbClr val="0070C0"/>
                </a:solidFill>
              </a:rPr>
              <a:t> </a:t>
            </a:r>
            <a:r>
              <a:rPr lang="es-MX" b="1" dirty="0" err="1">
                <a:solidFill>
                  <a:srgbClr val="0070C0"/>
                </a:solidFill>
              </a:rPr>
              <a:t>Citation</a:t>
            </a:r>
            <a:r>
              <a:rPr lang="es-MX" b="1" dirty="0">
                <a:solidFill>
                  <a:srgbClr val="0070C0"/>
                </a:solidFill>
              </a:rPr>
              <a:t> </a:t>
            </a:r>
            <a:r>
              <a:rPr lang="es-MX" b="1" dirty="0" err="1">
                <a:solidFill>
                  <a:srgbClr val="0070C0"/>
                </a:solidFill>
              </a:rPr>
              <a:t>Index</a:t>
            </a:r>
            <a:r>
              <a:rPr lang="es-MX" b="1" dirty="0">
                <a:solidFill>
                  <a:srgbClr val="0070C0"/>
                </a:solidFill>
              </a:rPr>
              <a:t> </a:t>
            </a:r>
            <a:r>
              <a:rPr lang="es-MX" dirty="0">
                <a:solidFill>
                  <a:srgbClr val="0070C0"/>
                </a:solidFill>
              </a:rPr>
              <a:t>los registros bibliográficos se visualizan de esta manera y cuentan con las opciones de búsqueda e indicadores </a:t>
            </a:r>
            <a:r>
              <a:rPr lang="es-MX" dirty="0" err="1">
                <a:solidFill>
                  <a:srgbClr val="0070C0"/>
                </a:solidFill>
              </a:rPr>
              <a:t>bibliométricos</a:t>
            </a:r>
            <a:r>
              <a:rPr lang="es-MX" dirty="0">
                <a:solidFill>
                  <a:srgbClr val="0070C0"/>
                </a:solidFill>
              </a:rPr>
              <a:t> que ofrece </a:t>
            </a:r>
            <a:r>
              <a:rPr lang="es-MX" b="1" dirty="0" err="1">
                <a:solidFill>
                  <a:srgbClr val="0070C0"/>
                </a:solidFill>
              </a:rPr>
              <a:t>WoS</a:t>
            </a:r>
            <a:endParaRPr lang="es-MX" b="1" dirty="0">
              <a:solidFill>
                <a:srgbClr val="0070C0"/>
              </a:solidFill>
            </a:endParaRPr>
          </a:p>
        </p:txBody>
      </p:sp>
      <p:sp>
        <p:nvSpPr>
          <p:cNvPr id="30" name="CuadroTexto 29"/>
          <p:cNvSpPr txBox="1"/>
          <p:nvPr/>
        </p:nvSpPr>
        <p:spPr>
          <a:xfrm>
            <a:off x="10221398" y="268665"/>
            <a:ext cx="1769342" cy="2585323"/>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En </a:t>
            </a:r>
            <a:r>
              <a:rPr lang="es-MX" b="1" dirty="0" err="1">
                <a:solidFill>
                  <a:srgbClr val="0070C0"/>
                </a:solidFill>
              </a:rPr>
              <a:t>SciELO</a:t>
            </a:r>
            <a:r>
              <a:rPr lang="es-MX" b="1" dirty="0">
                <a:solidFill>
                  <a:srgbClr val="0070C0"/>
                </a:solidFill>
              </a:rPr>
              <a:t> </a:t>
            </a:r>
            <a:r>
              <a:rPr lang="es-MX" b="1" dirty="0" err="1">
                <a:solidFill>
                  <a:srgbClr val="0070C0"/>
                </a:solidFill>
              </a:rPr>
              <a:t>Citation</a:t>
            </a:r>
            <a:r>
              <a:rPr lang="es-MX" b="1" dirty="0">
                <a:solidFill>
                  <a:srgbClr val="0070C0"/>
                </a:solidFill>
              </a:rPr>
              <a:t> </a:t>
            </a:r>
            <a:r>
              <a:rPr lang="es-MX" b="1" dirty="0" err="1">
                <a:solidFill>
                  <a:srgbClr val="0070C0"/>
                </a:solidFill>
              </a:rPr>
              <a:t>Index</a:t>
            </a:r>
            <a:r>
              <a:rPr lang="es-MX" b="1" dirty="0">
                <a:solidFill>
                  <a:srgbClr val="0070C0"/>
                </a:solidFill>
              </a:rPr>
              <a:t> </a:t>
            </a:r>
          </a:p>
          <a:p>
            <a:pPr algn="ctr"/>
            <a:r>
              <a:rPr lang="es-MX" dirty="0">
                <a:solidFill>
                  <a:srgbClr val="0070C0"/>
                </a:solidFill>
              </a:rPr>
              <a:t>se cuenta con la opción de recuperar las citas recibidas por artículo y/o autor del artículo</a:t>
            </a:r>
            <a:endParaRPr lang="es-MX" b="1" dirty="0">
              <a:solidFill>
                <a:srgbClr val="0070C0"/>
              </a:solidFill>
            </a:endParaRPr>
          </a:p>
        </p:txBody>
      </p:sp>
    </p:spTree>
    <p:extLst>
      <p:ext uri="{BB962C8B-B14F-4D97-AF65-F5344CB8AC3E}">
        <p14:creationId xmlns:p14="http://schemas.microsoft.com/office/powerpoint/2010/main" val="3135258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0526" t="7007" r="18527" b="8409"/>
          <a:stretch/>
        </p:blipFill>
        <p:spPr>
          <a:xfrm>
            <a:off x="0" y="0"/>
            <a:ext cx="5999747" cy="6858000"/>
          </a:xfrm>
          <a:prstGeom prst="rect">
            <a:avLst/>
          </a:prstGeom>
        </p:spPr>
      </p:pic>
      <p:pic>
        <p:nvPicPr>
          <p:cNvPr id="5" name="Imagen 4"/>
          <p:cNvPicPr>
            <a:picLocks noChangeAspect="1"/>
          </p:cNvPicPr>
          <p:nvPr/>
        </p:nvPicPr>
        <p:blipFill rotWithShape="1">
          <a:blip r:embed="rId3"/>
          <a:srcRect l="30210" t="8503" r="18526" b="33672"/>
          <a:stretch/>
        </p:blipFill>
        <p:spPr>
          <a:xfrm>
            <a:off x="6029262" y="801669"/>
            <a:ext cx="5716286" cy="3705726"/>
          </a:xfrm>
          <a:prstGeom prst="rect">
            <a:avLst/>
          </a:prstGeom>
        </p:spPr>
      </p:pic>
      <p:sp>
        <p:nvSpPr>
          <p:cNvPr id="6" name="CuadroTexto 5"/>
          <p:cNvSpPr txBox="1"/>
          <p:nvPr/>
        </p:nvSpPr>
        <p:spPr>
          <a:xfrm>
            <a:off x="7003934" y="176632"/>
            <a:ext cx="4026569" cy="461665"/>
          </a:xfrm>
          <a:prstGeom prst="rect">
            <a:avLst/>
          </a:prstGeom>
          <a:noFill/>
        </p:spPr>
        <p:txBody>
          <a:bodyPr wrap="square" rtlCol="0">
            <a:spAutoFit/>
          </a:bodyPr>
          <a:lstStyle/>
          <a:p>
            <a:r>
              <a:rPr lang="es-MX" sz="2400" b="1" dirty="0"/>
              <a:t>Ficha bibliográfica por revista</a:t>
            </a:r>
          </a:p>
        </p:txBody>
      </p:sp>
      <p:pic>
        <p:nvPicPr>
          <p:cNvPr id="7" name="Imagen 6"/>
          <p:cNvPicPr>
            <a:picLocks noChangeAspect="1"/>
          </p:cNvPicPr>
          <p:nvPr/>
        </p:nvPicPr>
        <p:blipFill rotWithShape="1">
          <a:blip r:embed="rId2"/>
          <a:srcRect l="51572" t="36586" r="18527" b="57082"/>
          <a:stretch/>
        </p:blipFill>
        <p:spPr>
          <a:xfrm>
            <a:off x="1985212" y="1925054"/>
            <a:ext cx="4044050" cy="1259304"/>
          </a:xfrm>
          <a:prstGeom prst="rect">
            <a:avLst/>
          </a:prstGeom>
          <a:effectLst>
            <a:outerShdw blurRad="50800" dist="177800" dir="5400000" algn="t" rotWithShape="0">
              <a:prstClr val="black">
                <a:alpha val="40000"/>
              </a:prstClr>
            </a:outerShdw>
          </a:effectLst>
        </p:spPr>
      </p:pic>
      <p:sp>
        <p:nvSpPr>
          <p:cNvPr id="8" name="CuadroTexto 7"/>
          <p:cNvSpPr txBox="1"/>
          <p:nvPr/>
        </p:nvSpPr>
        <p:spPr>
          <a:xfrm>
            <a:off x="6772401" y="4507395"/>
            <a:ext cx="4258102" cy="2246769"/>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000" dirty="0" smtClean="0"/>
              <a:t>el registro de la revista en</a:t>
            </a:r>
            <a:r>
              <a:rPr lang="es-MX" sz="2000" b="1" dirty="0" smtClean="0"/>
              <a:t> Directorio </a:t>
            </a:r>
            <a:r>
              <a:rPr lang="es-MX" sz="2000" b="1" dirty="0" err="1" smtClean="0"/>
              <a:t>Latindex</a:t>
            </a:r>
            <a:r>
              <a:rPr lang="es-MX" sz="2000" b="1" dirty="0" smtClean="0"/>
              <a:t> </a:t>
            </a:r>
            <a:r>
              <a:rPr lang="es-MX" sz="2000" dirty="0" smtClean="0"/>
              <a:t>proporciona información sobre la revista</a:t>
            </a:r>
            <a:endParaRPr lang="es-MX" sz="2000" b="1" dirty="0" smtClean="0"/>
          </a:p>
          <a:p>
            <a:pPr algn="ctr"/>
            <a:endParaRPr lang="es-MX" sz="2000" b="1" dirty="0" smtClean="0"/>
          </a:p>
          <a:p>
            <a:pPr algn="ctr"/>
            <a:r>
              <a:rPr lang="es-MX" sz="2000" dirty="0" smtClean="0"/>
              <a:t>el registro en el </a:t>
            </a:r>
            <a:r>
              <a:rPr lang="es-MX" sz="2000" b="1" dirty="0" smtClean="0"/>
              <a:t>Catálogo</a:t>
            </a:r>
            <a:r>
              <a:rPr lang="es-MX" sz="2000" dirty="0" smtClean="0"/>
              <a:t> ofrece el puntaje obtenido. Este puntaje sirve como guía para los editores</a:t>
            </a:r>
            <a:endParaRPr lang="es-MX" sz="2000" dirty="0"/>
          </a:p>
        </p:txBody>
      </p:sp>
    </p:spTree>
    <p:extLst>
      <p:ext uri="{BB962C8B-B14F-4D97-AF65-F5344CB8AC3E}">
        <p14:creationId xmlns:p14="http://schemas.microsoft.com/office/powerpoint/2010/main" val="404541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199" t="9240" r="6027" b="5080"/>
          <a:stretch/>
        </p:blipFill>
        <p:spPr>
          <a:xfrm>
            <a:off x="2135560" y="458670"/>
            <a:ext cx="8064896" cy="6048672"/>
          </a:xfrm>
          <a:prstGeom prst="rect">
            <a:avLst/>
          </a:prstGeom>
        </p:spPr>
      </p:pic>
      <p:pic>
        <p:nvPicPr>
          <p:cNvPr id="5" name="Imagen 4"/>
          <p:cNvPicPr>
            <a:picLocks noChangeAspect="1"/>
          </p:cNvPicPr>
          <p:nvPr/>
        </p:nvPicPr>
        <p:blipFill rotWithShape="1">
          <a:blip r:embed="rId2"/>
          <a:srcRect l="76575" t="34883" r="7441" b="13839"/>
          <a:stretch/>
        </p:blipFill>
        <p:spPr>
          <a:xfrm>
            <a:off x="8040216" y="1657294"/>
            <a:ext cx="2430270" cy="4850048"/>
          </a:xfrm>
          <a:prstGeom prst="rect">
            <a:avLst/>
          </a:prstGeom>
        </p:spPr>
      </p:pic>
      <p:sp>
        <p:nvSpPr>
          <p:cNvPr id="6" name="CuadroTexto 5"/>
          <p:cNvSpPr txBox="1"/>
          <p:nvPr/>
        </p:nvSpPr>
        <p:spPr>
          <a:xfrm>
            <a:off x="6456040" y="3483006"/>
            <a:ext cx="1485546" cy="2308324"/>
          </a:xfrm>
          <a:prstGeom prst="rect">
            <a:avLst/>
          </a:prstGeom>
          <a:solidFill>
            <a:schemeClr val="bg1">
              <a:lumMod val="85000"/>
            </a:schemeClr>
          </a:solidFill>
          <a:ln>
            <a:solidFill>
              <a:schemeClr val="bg1">
                <a:lumMod val="85000"/>
              </a:schemeClr>
            </a:solidFill>
          </a:ln>
          <a:effectLst>
            <a:outerShdw blurRad="50800" dist="38100" dir="5400000" algn="t" rotWithShape="0">
              <a:prstClr val="black">
                <a:alpha val="40000"/>
              </a:prstClr>
            </a:outerShdw>
          </a:effectLst>
        </p:spPr>
        <p:txBody>
          <a:bodyPr wrap="square" rtlCol="0">
            <a:spAutoFit/>
          </a:bodyPr>
          <a:lstStyle/>
          <a:p>
            <a:r>
              <a:rPr lang="es-MX" sz="2400" b="1" dirty="0"/>
              <a:t>      7 </a:t>
            </a:r>
          </a:p>
          <a:p>
            <a:r>
              <a:rPr lang="es-MX" sz="2400" b="1" dirty="0"/>
              <a:t>+    6</a:t>
            </a:r>
          </a:p>
          <a:p>
            <a:r>
              <a:rPr lang="es-MX" sz="2400" b="1" dirty="0"/>
              <a:t>      5</a:t>
            </a:r>
          </a:p>
          <a:p>
            <a:r>
              <a:rPr lang="es-MX" sz="2400" b="1" dirty="0"/>
              <a:t>________</a:t>
            </a:r>
          </a:p>
          <a:p>
            <a:endParaRPr lang="es-MX" sz="2400" b="1" dirty="0"/>
          </a:p>
          <a:p>
            <a:r>
              <a:rPr lang="es-MX" sz="2400" b="1" dirty="0"/>
              <a:t>    10</a:t>
            </a:r>
          </a:p>
        </p:txBody>
      </p:sp>
      <p:sp>
        <p:nvSpPr>
          <p:cNvPr id="7" name="CuadroTexto 6"/>
          <p:cNvSpPr txBox="1"/>
          <p:nvPr/>
        </p:nvSpPr>
        <p:spPr>
          <a:xfrm>
            <a:off x="831761" y="433754"/>
            <a:ext cx="5744002" cy="1200329"/>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b="1" dirty="0">
                <a:solidFill>
                  <a:srgbClr val="0070C0"/>
                </a:solidFill>
              </a:rPr>
              <a:t>Web of </a:t>
            </a:r>
            <a:r>
              <a:rPr lang="es-MX" b="1" dirty="0" err="1">
                <a:solidFill>
                  <a:srgbClr val="0070C0"/>
                </a:solidFill>
              </a:rPr>
              <a:t>Science</a:t>
            </a:r>
            <a:r>
              <a:rPr lang="es-MX" b="1" dirty="0">
                <a:solidFill>
                  <a:srgbClr val="0070C0"/>
                </a:solidFill>
              </a:rPr>
              <a:t> </a:t>
            </a:r>
            <a:r>
              <a:rPr lang="es-MX" dirty="0">
                <a:solidFill>
                  <a:srgbClr val="0070C0"/>
                </a:solidFill>
              </a:rPr>
              <a:t>mantiene una separación entre los conjuntos de bases de datos que contiene y al mismo tiempo</a:t>
            </a:r>
            <a:r>
              <a:rPr lang="es-MX" b="1" dirty="0">
                <a:solidFill>
                  <a:srgbClr val="0070C0"/>
                </a:solidFill>
              </a:rPr>
              <a:t> </a:t>
            </a:r>
            <a:r>
              <a:rPr lang="es-MX" dirty="0">
                <a:solidFill>
                  <a:srgbClr val="0070C0"/>
                </a:solidFill>
              </a:rPr>
              <a:t>contabiliza las citas recibidas para cada artículo provenientes de </a:t>
            </a:r>
            <a:r>
              <a:rPr lang="es-MX" b="1" dirty="0">
                <a:solidFill>
                  <a:srgbClr val="0070C0"/>
                </a:solidFill>
              </a:rPr>
              <a:t>TODAS </a:t>
            </a:r>
            <a:r>
              <a:rPr lang="es-MX" dirty="0">
                <a:solidFill>
                  <a:srgbClr val="0070C0"/>
                </a:solidFill>
              </a:rPr>
              <a:t>las bases de datos…</a:t>
            </a:r>
          </a:p>
        </p:txBody>
      </p:sp>
      <p:sp>
        <p:nvSpPr>
          <p:cNvPr id="8" name="CuadroTexto 7"/>
          <p:cNvSpPr txBox="1"/>
          <p:nvPr/>
        </p:nvSpPr>
        <p:spPr>
          <a:xfrm>
            <a:off x="6716544" y="156756"/>
            <a:ext cx="5475456" cy="1754326"/>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 esto lo hace mediante una suma de las citas recibidas de artículos indizados en las distintas bases de datos, distinguiendo cada una de estas bases de datos…</a:t>
            </a:r>
          </a:p>
          <a:p>
            <a:pPr algn="ctr"/>
            <a:r>
              <a:rPr lang="es-MX" dirty="0">
                <a:solidFill>
                  <a:srgbClr val="0070C0"/>
                </a:solidFill>
              </a:rPr>
              <a:t>y eliminando las citas duplicadas, ya que una misma revista pueda estar indizada en una o más bases de datos del </a:t>
            </a:r>
            <a:r>
              <a:rPr lang="es-MX" b="1" dirty="0">
                <a:solidFill>
                  <a:srgbClr val="0070C0"/>
                </a:solidFill>
              </a:rPr>
              <a:t>Web of </a:t>
            </a:r>
            <a:r>
              <a:rPr lang="es-MX" b="1" dirty="0" err="1">
                <a:solidFill>
                  <a:srgbClr val="0070C0"/>
                </a:solidFill>
              </a:rPr>
              <a:t>Science</a:t>
            </a:r>
            <a:r>
              <a:rPr lang="es-MX" dirty="0">
                <a:solidFill>
                  <a:srgbClr val="0070C0"/>
                </a:solidFill>
              </a:rPr>
              <a:t>…</a:t>
            </a:r>
          </a:p>
        </p:txBody>
      </p:sp>
      <p:cxnSp>
        <p:nvCxnSpPr>
          <p:cNvPr id="3" name="Conector recto de flecha 2"/>
          <p:cNvCxnSpPr/>
          <p:nvPr/>
        </p:nvCxnSpPr>
        <p:spPr>
          <a:xfrm flipH="1">
            <a:off x="9739525" y="4487779"/>
            <a:ext cx="205042" cy="62564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p:cNvSpPr txBox="1"/>
          <p:nvPr/>
        </p:nvSpPr>
        <p:spPr>
          <a:xfrm>
            <a:off x="9739525" y="2051845"/>
            <a:ext cx="2233293" cy="2585323"/>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 se puede conocer así de que base de datos provienen las citas, incluyendo la base de datos central del </a:t>
            </a:r>
            <a:r>
              <a:rPr lang="es-MX" dirty="0" err="1">
                <a:solidFill>
                  <a:srgbClr val="0070C0"/>
                </a:solidFill>
              </a:rPr>
              <a:t>WoS</a:t>
            </a:r>
            <a:r>
              <a:rPr lang="es-MX" dirty="0">
                <a:solidFill>
                  <a:srgbClr val="0070C0"/>
                </a:solidFill>
              </a:rPr>
              <a:t>, llamada </a:t>
            </a:r>
            <a:r>
              <a:rPr lang="es-MX" b="1" dirty="0">
                <a:solidFill>
                  <a:srgbClr val="0070C0"/>
                </a:solidFill>
              </a:rPr>
              <a:t>Web of </a:t>
            </a:r>
            <a:r>
              <a:rPr lang="es-MX" b="1" dirty="0" err="1">
                <a:solidFill>
                  <a:srgbClr val="0070C0"/>
                </a:solidFill>
              </a:rPr>
              <a:t>Science</a:t>
            </a:r>
            <a:r>
              <a:rPr lang="es-MX" b="1" dirty="0">
                <a:solidFill>
                  <a:srgbClr val="0070C0"/>
                </a:solidFill>
              </a:rPr>
              <a:t> Core </a:t>
            </a:r>
            <a:r>
              <a:rPr lang="es-MX" b="1" dirty="0" err="1">
                <a:solidFill>
                  <a:srgbClr val="0070C0"/>
                </a:solidFill>
              </a:rPr>
              <a:t>Collection</a:t>
            </a:r>
            <a:r>
              <a:rPr lang="es-MX" dirty="0">
                <a:solidFill>
                  <a:srgbClr val="0070C0"/>
                </a:solidFill>
              </a:rPr>
              <a:t>… o “</a:t>
            </a:r>
            <a:r>
              <a:rPr lang="es-MX" b="1" dirty="0">
                <a:solidFill>
                  <a:srgbClr val="0070C0"/>
                </a:solidFill>
              </a:rPr>
              <a:t>Core </a:t>
            </a:r>
            <a:r>
              <a:rPr lang="es-MX" b="1" dirty="0" err="1">
                <a:solidFill>
                  <a:srgbClr val="0070C0"/>
                </a:solidFill>
              </a:rPr>
              <a:t>Collection</a:t>
            </a:r>
            <a:r>
              <a:rPr lang="es-MX" dirty="0">
                <a:solidFill>
                  <a:srgbClr val="0070C0"/>
                </a:solidFill>
              </a:rPr>
              <a:t>”</a:t>
            </a:r>
          </a:p>
        </p:txBody>
      </p:sp>
    </p:spTree>
    <p:extLst>
      <p:ext uri="{BB962C8B-B14F-4D97-AF65-F5344CB8AC3E}">
        <p14:creationId xmlns:p14="http://schemas.microsoft.com/office/powerpoint/2010/main" val="20827376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199" t="9240" r="6027" b="5080"/>
          <a:stretch/>
        </p:blipFill>
        <p:spPr>
          <a:xfrm>
            <a:off x="2135560" y="458670"/>
            <a:ext cx="8064896" cy="6048672"/>
          </a:xfrm>
          <a:prstGeom prst="rect">
            <a:avLst/>
          </a:prstGeom>
        </p:spPr>
      </p:pic>
      <p:pic>
        <p:nvPicPr>
          <p:cNvPr id="5" name="Imagen 4"/>
          <p:cNvPicPr>
            <a:picLocks noChangeAspect="1"/>
          </p:cNvPicPr>
          <p:nvPr/>
        </p:nvPicPr>
        <p:blipFill rotWithShape="1">
          <a:blip r:embed="rId2"/>
          <a:srcRect l="76575" t="34883" r="7441" b="13839"/>
          <a:stretch/>
        </p:blipFill>
        <p:spPr>
          <a:xfrm>
            <a:off x="8040218" y="1657294"/>
            <a:ext cx="2430271" cy="4850048"/>
          </a:xfrm>
          <a:prstGeom prst="rect">
            <a:avLst/>
          </a:prstGeom>
        </p:spPr>
      </p:pic>
      <p:sp>
        <p:nvSpPr>
          <p:cNvPr id="6" name="CuadroTexto 5"/>
          <p:cNvSpPr txBox="1"/>
          <p:nvPr/>
        </p:nvSpPr>
        <p:spPr>
          <a:xfrm>
            <a:off x="5570512" y="5413549"/>
            <a:ext cx="2325802" cy="461665"/>
          </a:xfrm>
          <a:prstGeom prst="rect">
            <a:avLst/>
          </a:prstGeom>
          <a:solidFill>
            <a:schemeClr val="bg1">
              <a:lumMod val="85000"/>
            </a:schemeClr>
          </a:solidFill>
          <a:ln w="38100">
            <a:solidFill>
              <a:srgbClr val="FF0000"/>
            </a:solidFill>
          </a:ln>
          <a:effectLst>
            <a:outerShdw blurRad="50800" dist="38100" dir="5400000" algn="t" rotWithShape="0">
              <a:prstClr val="black">
                <a:alpha val="40000"/>
              </a:prstClr>
            </a:outerShdw>
          </a:effectLst>
        </p:spPr>
        <p:txBody>
          <a:bodyPr wrap="square" rtlCol="0">
            <a:spAutoFit/>
          </a:bodyPr>
          <a:lstStyle/>
          <a:p>
            <a:r>
              <a:rPr lang="es-MX" sz="2400" b="1" dirty="0"/>
              <a:t>      7 + 6 + 5</a:t>
            </a:r>
          </a:p>
        </p:txBody>
      </p:sp>
      <p:sp>
        <p:nvSpPr>
          <p:cNvPr id="7" name="CuadroTexto 5"/>
          <p:cNvSpPr txBox="1"/>
          <p:nvPr/>
        </p:nvSpPr>
        <p:spPr>
          <a:xfrm>
            <a:off x="2836315" y="5044216"/>
            <a:ext cx="2236943" cy="1200329"/>
          </a:xfrm>
          <a:prstGeom prst="rect">
            <a:avLst/>
          </a:prstGeom>
          <a:solidFill>
            <a:schemeClr val="bg1">
              <a:lumMod val="85000"/>
            </a:schemeClr>
          </a:solidFill>
          <a:ln>
            <a:solidFill>
              <a:schemeClr val="bg1">
                <a:lumMod val="85000"/>
              </a:schemeClr>
            </a:solidFill>
          </a:ln>
          <a:effectLst>
            <a:outerShdw blurRad="50800" dist="38100" dir="5400000" algn="t" rotWithShape="0">
              <a:prstClr val="black">
                <a:alpha val="40000"/>
              </a:prstClr>
            </a:outerShdw>
          </a:effectLst>
        </p:spPr>
        <p:txBody>
          <a:bodyPr wrap="square" rtlCol="0">
            <a:spAutoFit/>
          </a:bodyPr>
          <a:lstStyle/>
          <a:p>
            <a:r>
              <a:rPr lang="es-MX" sz="2400" b="1" dirty="0">
                <a:solidFill>
                  <a:srgbClr val="FF0000"/>
                </a:solidFill>
              </a:rPr>
              <a:t>Total de citas obtenidas sin duplicados: 10</a:t>
            </a:r>
          </a:p>
        </p:txBody>
      </p:sp>
      <p:sp>
        <p:nvSpPr>
          <p:cNvPr id="2" name="1 Rectángulo"/>
          <p:cNvSpPr/>
          <p:nvPr/>
        </p:nvSpPr>
        <p:spPr>
          <a:xfrm>
            <a:off x="8040218" y="4452742"/>
            <a:ext cx="2360014" cy="2054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Elipse 2"/>
          <p:cNvSpPr/>
          <p:nvPr/>
        </p:nvSpPr>
        <p:spPr>
          <a:xfrm>
            <a:off x="7896314" y="3236495"/>
            <a:ext cx="1909423" cy="336884"/>
          </a:xfrm>
          <a:prstGeom prst="ellipse">
            <a:avLst/>
          </a:prstGeom>
          <a:solidFill>
            <a:srgbClr val="FF0000">
              <a:alpha val="4392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9" name="Conector recto de flecha 8"/>
          <p:cNvCxnSpPr/>
          <p:nvPr/>
        </p:nvCxnSpPr>
        <p:spPr>
          <a:xfrm flipH="1">
            <a:off x="9760626" y="3404937"/>
            <a:ext cx="1133291" cy="0"/>
          </a:xfrm>
          <a:prstGeom prst="straightConnector1">
            <a:avLst/>
          </a:prstGeom>
          <a:ln w="231775">
            <a:solidFill>
              <a:srgbClr val="FF0000"/>
            </a:solidFill>
            <a:tailEnd type="triangle"/>
          </a:ln>
          <a:effectLst>
            <a:outerShdw blurRad="50800" dist="889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144016" y="304800"/>
            <a:ext cx="5744002" cy="1200329"/>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b="1" dirty="0">
                <a:solidFill>
                  <a:srgbClr val="0070C0"/>
                </a:solidFill>
              </a:rPr>
              <a:t>Web of </a:t>
            </a:r>
            <a:r>
              <a:rPr lang="es-MX" b="1" dirty="0" err="1">
                <a:solidFill>
                  <a:srgbClr val="0070C0"/>
                </a:solidFill>
              </a:rPr>
              <a:t>Science</a:t>
            </a:r>
            <a:r>
              <a:rPr lang="es-MX" b="1" dirty="0">
                <a:solidFill>
                  <a:srgbClr val="0070C0"/>
                </a:solidFill>
              </a:rPr>
              <a:t> </a:t>
            </a:r>
            <a:r>
              <a:rPr lang="es-MX" dirty="0">
                <a:solidFill>
                  <a:srgbClr val="0070C0"/>
                </a:solidFill>
              </a:rPr>
              <a:t>mantiene una separación entre los conjuntos de bases de datos que contiene y al mismo tiempo</a:t>
            </a:r>
            <a:r>
              <a:rPr lang="es-MX" b="1" dirty="0">
                <a:solidFill>
                  <a:srgbClr val="0070C0"/>
                </a:solidFill>
              </a:rPr>
              <a:t> </a:t>
            </a:r>
            <a:r>
              <a:rPr lang="es-MX" dirty="0">
                <a:solidFill>
                  <a:srgbClr val="0070C0"/>
                </a:solidFill>
              </a:rPr>
              <a:t>contabiliza las citas recibidas para cada artículo provenientes de </a:t>
            </a:r>
            <a:r>
              <a:rPr lang="es-MX" b="1" dirty="0">
                <a:solidFill>
                  <a:srgbClr val="0070C0"/>
                </a:solidFill>
              </a:rPr>
              <a:t>TODAS </a:t>
            </a:r>
            <a:r>
              <a:rPr lang="es-MX" dirty="0">
                <a:solidFill>
                  <a:srgbClr val="0070C0"/>
                </a:solidFill>
              </a:rPr>
              <a:t>las bases de datos…</a:t>
            </a:r>
          </a:p>
        </p:txBody>
      </p:sp>
      <p:sp>
        <p:nvSpPr>
          <p:cNvPr id="14" name="CuadroTexto 13"/>
          <p:cNvSpPr txBox="1"/>
          <p:nvPr/>
        </p:nvSpPr>
        <p:spPr>
          <a:xfrm>
            <a:off x="6342075" y="-11721"/>
            <a:ext cx="5475456" cy="1754326"/>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 esto lo hace mediante una suma de las citas recibidas de artículos indizados en las distintas bases de datos, distinguiendo cada una de estas bases de datos…</a:t>
            </a:r>
          </a:p>
          <a:p>
            <a:pPr algn="ctr"/>
            <a:r>
              <a:rPr lang="es-MX" dirty="0">
                <a:solidFill>
                  <a:srgbClr val="0070C0"/>
                </a:solidFill>
              </a:rPr>
              <a:t>y eliminando las citas duplicadas, ya que una misma revista pueda estar indizada en una o más bases de datos del </a:t>
            </a:r>
            <a:r>
              <a:rPr lang="es-MX" b="1" dirty="0">
                <a:solidFill>
                  <a:srgbClr val="0070C0"/>
                </a:solidFill>
              </a:rPr>
              <a:t>Web of </a:t>
            </a:r>
            <a:r>
              <a:rPr lang="es-MX" b="1" dirty="0" err="1">
                <a:solidFill>
                  <a:srgbClr val="0070C0"/>
                </a:solidFill>
              </a:rPr>
              <a:t>Science</a:t>
            </a:r>
            <a:r>
              <a:rPr lang="es-MX" dirty="0">
                <a:solidFill>
                  <a:srgbClr val="0070C0"/>
                </a:solidFill>
              </a:rPr>
              <a:t>…</a:t>
            </a:r>
          </a:p>
        </p:txBody>
      </p:sp>
      <p:cxnSp>
        <p:nvCxnSpPr>
          <p:cNvPr id="15" name="Conector recto de flecha 14"/>
          <p:cNvCxnSpPr/>
          <p:nvPr/>
        </p:nvCxnSpPr>
        <p:spPr>
          <a:xfrm flipH="1">
            <a:off x="9739525" y="4487779"/>
            <a:ext cx="205042" cy="62564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9739525" y="2051845"/>
            <a:ext cx="2233293" cy="2585323"/>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 se puede conocer así de que base de datos provienen las citas, incluyendo la base de datos central del </a:t>
            </a:r>
            <a:r>
              <a:rPr lang="es-MX" dirty="0" err="1">
                <a:solidFill>
                  <a:srgbClr val="0070C0"/>
                </a:solidFill>
              </a:rPr>
              <a:t>WoS</a:t>
            </a:r>
            <a:r>
              <a:rPr lang="es-MX" dirty="0">
                <a:solidFill>
                  <a:srgbClr val="0070C0"/>
                </a:solidFill>
              </a:rPr>
              <a:t>, llamada </a:t>
            </a:r>
            <a:r>
              <a:rPr lang="es-MX" b="1" dirty="0">
                <a:solidFill>
                  <a:srgbClr val="0070C0"/>
                </a:solidFill>
              </a:rPr>
              <a:t>Web of </a:t>
            </a:r>
            <a:r>
              <a:rPr lang="es-MX" b="1" dirty="0" err="1">
                <a:solidFill>
                  <a:srgbClr val="0070C0"/>
                </a:solidFill>
              </a:rPr>
              <a:t>Science</a:t>
            </a:r>
            <a:r>
              <a:rPr lang="es-MX" b="1" dirty="0">
                <a:solidFill>
                  <a:srgbClr val="0070C0"/>
                </a:solidFill>
              </a:rPr>
              <a:t> Core </a:t>
            </a:r>
            <a:r>
              <a:rPr lang="es-MX" b="1" dirty="0" err="1">
                <a:solidFill>
                  <a:srgbClr val="0070C0"/>
                </a:solidFill>
              </a:rPr>
              <a:t>Collection</a:t>
            </a:r>
            <a:r>
              <a:rPr lang="es-MX" dirty="0">
                <a:solidFill>
                  <a:srgbClr val="0070C0"/>
                </a:solidFill>
              </a:rPr>
              <a:t>… o “</a:t>
            </a:r>
            <a:r>
              <a:rPr lang="es-MX" b="1" dirty="0">
                <a:solidFill>
                  <a:srgbClr val="0070C0"/>
                </a:solidFill>
              </a:rPr>
              <a:t>Core </a:t>
            </a:r>
            <a:r>
              <a:rPr lang="es-MX" b="1" dirty="0" err="1">
                <a:solidFill>
                  <a:srgbClr val="0070C0"/>
                </a:solidFill>
              </a:rPr>
              <a:t>Collection</a:t>
            </a:r>
            <a:r>
              <a:rPr lang="es-MX" dirty="0">
                <a:solidFill>
                  <a:srgbClr val="0070C0"/>
                </a:solidFill>
              </a:rPr>
              <a:t>”</a:t>
            </a:r>
          </a:p>
        </p:txBody>
      </p:sp>
    </p:spTree>
    <p:extLst>
      <p:ext uri="{BB962C8B-B14F-4D97-AF65-F5344CB8AC3E}">
        <p14:creationId xmlns:p14="http://schemas.microsoft.com/office/powerpoint/2010/main" val="148415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525332"/>
            <a:ext cx="12192000" cy="6332668"/>
          </a:xfrm>
          <a:prstGeom prst="rect">
            <a:avLst/>
          </a:prstGeom>
          <a:noFill/>
          <a:ln w="9525">
            <a:noFill/>
            <a:miter lim="800000"/>
            <a:headEnd/>
            <a:tailEnd/>
          </a:ln>
        </p:spPr>
      </p:pic>
      <p:sp>
        <p:nvSpPr>
          <p:cNvPr id="4" name="3 Rectángulo"/>
          <p:cNvSpPr/>
          <p:nvPr/>
        </p:nvSpPr>
        <p:spPr>
          <a:xfrm>
            <a:off x="335360" y="116632"/>
            <a:ext cx="11233248" cy="369332"/>
          </a:xfrm>
          <a:prstGeom prst="rect">
            <a:avLst/>
          </a:prstGeom>
        </p:spPr>
        <p:txBody>
          <a:bodyPr wrap="square">
            <a:spAutoFit/>
          </a:bodyPr>
          <a:lstStyle/>
          <a:p>
            <a:r>
              <a:rPr lang="es-MX" b="1" dirty="0"/>
              <a:t>Mapas de citas, permite explorar citas anteriores y posteriores de un documento </a:t>
            </a:r>
            <a:endParaRPr lang="es-MX" sz="1600" b="1" dirty="0"/>
          </a:p>
        </p:txBody>
      </p:sp>
      <p:sp>
        <p:nvSpPr>
          <p:cNvPr id="5" name="Rectángulo 4"/>
          <p:cNvSpPr/>
          <p:nvPr/>
        </p:nvSpPr>
        <p:spPr>
          <a:xfrm>
            <a:off x="7334250" y="762000"/>
            <a:ext cx="3943350" cy="127635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effectLst>
                  <a:outerShdw blurRad="38100" dist="38100" dir="2700000" algn="tl">
                    <a:srgbClr val="000000">
                      <a:alpha val="43137"/>
                    </a:srgbClr>
                  </a:outerShdw>
                </a:effectLst>
              </a:rPr>
              <a:t>Mapa de citas: </a:t>
            </a:r>
          </a:p>
          <a:p>
            <a:pPr algn="ctr"/>
            <a:r>
              <a:rPr lang="es-MX" sz="2800" b="1" dirty="0">
                <a:effectLst>
                  <a:outerShdw blurRad="38100" dist="38100" dir="2700000" algn="tl">
                    <a:srgbClr val="000000">
                      <a:alpha val="43137"/>
                    </a:srgbClr>
                  </a:outerShdw>
                </a:effectLst>
              </a:rPr>
              <a:t>Concedidas y recibidas en y por artículo</a:t>
            </a:r>
            <a:endParaRPr lang="es-MX" sz="2800" b="1" dirty="0"/>
          </a:p>
        </p:txBody>
      </p:sp>
    </p:spTree>
    <p:extLst>
      <p:ext uri="{BB962C8B-B14F-4D97-AF65-F5344CB8AC3E}">
        <p14:creationId xmlns:p14="http://schemas.microsoft.com/office/powerpoint/2010/main" val="370676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14897" t="6999" r="17322" b="41169"/>
          <a:stretch/>
        </p:blipFill>
        <p:spPr>
          <a:xfrm>
            <a:off x="1502644" y="1450182"/>
            <a:ext cx="4157663" cy="1788383"/>
          </a:xfrm>
          <a:prstGeom prst="rect">
            <a:avLst/>
          </a:prstGeom>
        </p:spPr>
      </p:pic>
      <p:pic>
        <p:nvPicPr>
          <p:cNvPr id="8" name="Imagen 7"/>
          <p:cNvPicPr>
            <a:picLocks noChangeAspect="1"/>
          </p:cNvPicPr>
          <p:nvPr/>
        </p:nvPicPr>
        <p:blipFill rotWithShape="1">
          <a:blip r:embed="rId3"/>
          <a:srcRect l="15697" t="8176" r="17065" b="41675"/>
          <a:stretch/>
        </p:blipFill>
        <p:spPr>
          <a:xfrm>
            <a:off x="5790913" y="1450182"/>
            <a:ext cx="4800601" cy="2014015"/>
          </a:xfrm>
          <a:prstGeom prst="rect">
            <a:avLst/>
          </a:prstGeom>
        </p:spPr>
      </p:pic>
      <p:pic>
        <p:nvPicPr>
          <p:cNvPr id="9" name="Imagen 8"/>
          <p:cNvPicPr>
            <a:picLocks noChangeAspect="1"/>
          </p:cNvPicPr>
          <p:nvPr/>
        </p:nvPicPr>
        <p:blipFill rotWithShape="1">
          <a:blip r:embed="rId4"/>
          <a:srcRect l="15696" t="37253" r="17288" b="3466"/>
          <a:stretch/>
        </p:blipFill>
        <p:spPr>
          <a:xfrm>
            <a:off x="5787152" y="2836421"/>
            <a:ext cx="4739699" cy="3269512"/>
          </a:xfrm>
          <a:prstGeom prst="rect">
            <a:avLst/>
          </a:prstGeom>
        </p:spPr>
      </p:pic>
      <p:pic>
        <p:nvPicPr>
          <p:cNvPr id="2" name="Imagen 1"/>
          <p:cNvPicPr>
            <a:picLocks noChangeAspect="1"/>
          </p:cNvPicPr>
          <p:nvPr/>
        </p:nvPicPr>
        <p:blipFill rotWithShape="1">
          <a:blip r:embed="rId5"/>
          <a:srcRect l="15473" t="34193" r="17289" b="4262"/>
          <a:stretch/>
        </p:blipFill>
        <p:spPr>
          <a:xfrm>
            <a:off x="1502645" y="2731238"/>
            <a:ext cx="4104565" cy="3722098"/>
          </a:xfrm>
          <a:prstGeom prst="rect">
            <a:avLst/>
          </a:prstGeom>
        </p:spPr>
      </p:pic>
      <p:grpSp>
        <p:nvGrpSpPr>
          <p:cNvPr id="10" name="Grupo 9"/>
          <p:cNvGrpSpPr/>
          <p:nvPr/>
        </p:nvGrpSpPr>
        <p:grpSpPr>
          <a:xfrm>
            <a:off x="2920416" y="2889123"/>
            <a:ext cx="1285875" cy="1150144"/>
            <a:chOff x="1860258" y="2552699"/>
            <a:chExt cx="1714500" cy="1533525"/>
          </a:xfrm>
        </p:grpSpPr>
        <p:sp>
          <p:nvSpPr>
            <p:cNvPr id="11" name="Llamada rectangular 10"/>
            <p:cNvSpPr/>
            <p:nvPr/>
          </p:nvSpPr>
          <p:spPr>
            <a:xfrm>
              <a:off x="1860258" y="2552699"/>
              <a:ext cx="1714500" cy="1533525"/>
            </a:xfrm>
            <a:prstGeom prst="wedgeRectCallout">
              <a:avLst>
                <a:gd name="adj1" fmla="val -115277"/>
                <a:gd name="adj2" fmla="val -3998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 name="CuadroTexto 11"/>
            <p:cNvSpPr txBox="1"/>
            <p:nvPr/>
          </p:nvSpPr>
          <p:spPr>
            <a:xfrm>
              <a:off x="1904373" y="2712026"/>
              <a:ext cx="1647825" cy="1046440"/>
            </a:xfrm>
            <a:prstGeom prst="rect">
              <a:avLst/>
            </a:prstGeom>
            <a:solidFill>
              <a:srgbClr val="FF0000"/>
            </a:solidFill>
          </p:spPr>
          <p:txBody>
            <a:bodyPr wrap="square" rtlCol="0">
              <a:spAutoFit/>
            </a:bodyPr>
            <a:lstStyle/>
            <a:p>
              <a:r>
                <a:rPr lang="es-MX" sz="4500" b="1" dirty="0"/>
                <a:t>  34</a:t>
              </a:r>
            </a:p>
          </p:txBody>
        </p:sp>
      </p:grpSp>
      <p:sp>
        <p:nvSpPr>
          <p:cNvPr id="13" name="Elipse 12"/>
          <p:cNvSpPr/>
          <p:nvPr/>
        </p:nvSpPr>
        <p:spPr>
          <a:xfrm>
            <a:off x="1908987" y="2869010"/>
            <a:ext cx="253603" cy="2143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grpSp>
        <p:nvGrpSpPr>
          <p:cNvPr id="14" name="Grupo 13"/>
          <p:cNvGrpSpPr/>
          <p:nvPr/>
        </p:nvGrpSpPr>
        <p:grpSpPr>
          <a:xfrm>
            <a:off x="4227741" y="2889123"/>
            <a:ext cx="1265431" cy="1150144"/>
            <a:chOff x="566050" y="1334846"/>
            <a:chExt cx="1714500" cy="1533525"/>
          </a:xfrm>
        </p:grpSpPr>
        <p:sp>
          <p:nvSpPr>
            <p:cNvPr id="15" name="Llamada rectangular 14"/>
            <p:cNvSpPr/>
            <p:nvPr/>
          </p:nvSpPr>
          <p:spPr>
            <a:xfrm>
              <a:off x="566050" y="1334846"/>
              <a:ext cx="1714500" cy="1533525"/>
            </a:xfrm>
            <a:prstGeom prst="wedgeRectCallout">
              <a:avLst>
                <a:gd name="adj1" fmla="val 106377"/>
                <a:gd name="adj2" fmla="val -41416"/>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ln>
                  <a:solidFill>
                    <a:schemeClr val="accent6">
                      <a:lumMod val="75000"/>
                    </a:schemeClr>
                  </a:solidFill>
                </a:ln>
                <a:solidFill>
                  <a:srgbClr val="92D050"/>
                </a:solidFill>
              </a:endParaRPr>
            </a:p>
          </p:txBody>
        </p:sp>
        <p:sp>
          <p:nvSpPr>
            <p:cNvPr id="16" name="CuadroTexto 15"/>
            <p:cNvSpPr txBox="1"/>
            <p:nvPr/>
          </p:nvSpPr>
          <p:spPr>
            <a:xfrm>
              <a:off x="639851" y="1534873"/>
              <a:ext cx="1403305" cy="1046440"/>
            </a:xfrm>
            <a:prstGeom prst="rect">
              <a:avLst/>
            </a:prstGeom>
            <a:solidFill>
              <a:srgbClr val="92D050"/>
            </a:solidFill>
          </p:spPr>
          <p:txBody>
            <a:bodyPr wrap="square" rtlCol="0">
              <a:spAutoFit/>
            </a:bodyPr>
            <a:lstStyle/>
            <a:p>
              <a:r>
                <a:rPr lang="es-MX" sz="4500" b="1" dirty="0"/>
                <a:t>  22</a:t>
              </a:r>
            </a:p>
          </p:txBody>
        </p:sp>
      </p:grpSp>
      <p:sp>
        <p:nvSpPr>
          <p:cNvPr id="17" name="Elipse 16"/>
          <p:cNvSpPr/>
          <p:nvPr/>
        </p:nvSpPr>
        <p:spPr>
          <a:xfrm>
            <a:off x="6271260" y="2915130"/>
            <a:ext cx="293749" cy="150020"/>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8" name="CuadroTexto 17"/>
          <p:cNvSpPr txBox="1"/>
          <p:nvPr/>
        </p:nvSpPr>
        <p:spPr>
          <a:xfrm>
            <a:off x="1644293" y="895299"/>
            <a:ext cx="4463061" cy="461665"/>
          </a:xfrm>
          <a:prstGeom prst="rect">
            <a:avLst/>
          </a:prstGeom>
          <a:noFill/>
        </p:spPr>
        <p:txBody>
          <a:bodyPr wrap="square" rtlCol="0">
            <a:spAutoFit/>
          </a:bodyPr>
          <a:lstStyle/>
          <a:p>
            <a:r>
              <a:rPr lang="es-MX" sz="2400" b="1" dirty="0" err="1"/>
              <a:t>SciELO</a:t>
            </a:r>
            <a:r>
              <a:rPr lang="es-MX" sz="2400" b="1" dirty="0"/>
              <a:t> CI = 34 citas obtenidas</a:t>
            </a:r>
          </a:p>
        </p:txBody>
      </p:sp>
      <p:sp>
        <p:nvSpPr>
          <p:cNvPr id="19" name="CuadroTexto 18"/>
          <p:cNvSpPr txBox="1"/>
          <p:nvPr/>
        </p:nvSpPr>
        <p:spPr>
          <a:xfrm>
            <a:off x="5983903" y="936356"/>
            <a:ext cx="4435443" cy="461665"/>
          </a:xfrm>
          <a:prstGeom prst="rect">
            <a:avLst/>
          </a:prstGeom>
          <a:noFill/>
        </p:spPr>
        <p:txBody>
          <a:bodyPr wrap="square" rtlCol="0">
            <a:spAutoFit/>
          </a:bodyPr>
          <a:lstStyle/>
          <a:p>
            <a:r>
              <a:rPr lang="es-MX" sz="2400" b="1" dirty="0"/>
              <a:t>Core </a:t>
            </a:r>
            <a:r>
              <a:rPr lang="es-MX" sz="2400" b="1" dirty="0" err="1"/>
              <a:t>WoS</a:t>
            </a:r>
            <a:r>
              <a:rPr lang="es-MX" sz="2400" b="1" dirty="0"/>
              <a:t> = 22 citas obtenidas</a:t>
            </a:r>
          </a:p>
        </p:txBody>
      </p:sp>
      <p:sp>
        <p:nvSpPr>
          <p:cNvPr id="20" name="CuadroTexto 19"/>
          <p:cNvSpPr txBox="1"/>
          <p:nvPr/>
        </p:nvSpPr>
        <p:spPr>
          <a:xfrm>
            <a:off x="48415" y="49590"/>
            <a:ext cx="5744002" cy="923330"/>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La suma de citas provenientes de diversas bases de datos ofrece la posibilidad de captar más citas para los autores de nuestro país y de nuestra universidad…</a:t>
            </a:r>
          </a:p>
        </p:txBody>
      </p:sp>
      <p:sp>
        <p:nvSpPr>
          <p:cNvPr id="21" name="CuadroTexto 20"/>
          <p:cNvSpPr txBox="1"/>
          <p:nvPr/>
        </p:nvSpPr>
        <p:spPr>
          <a:xfrm>
            <a:off x="5891752" y="75644"/>
            <a:ext cx="5744002" cy="923330"/>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 por ejemplo, de </a:t>
            </a:r>
            <a:r>
              <a:rPr lang="es-MX" b="1" dirty="0">
                <a:solidFill>
                  <a:srgbClr val="0070C0"/>
                </a:solidFill>
              </a:rPr>
              <a:t>Díaz Barriga, A. </a:t>
            </a:r>
            <a:r>
              <a:rPr lang="es-MX" dirty="0">
                <a:solidFill>
                  <a:srgbClr val="0070C0"/>
                </a:solidFill>
              </a:rPr>
              <a:t>se encontró el siguiente número de citas para sus artículos: </a:t>
            </a:r>
            <a:r>
              <a:rPr lang="es-MX" b="1" dirty="0">
                <a:solidFill>
                  <a:srgbClr val="00B050"/>
                </a:solidFill>
              </a:rPr>
              <a:t>22</a:t>
            </a:r>
            <a:r>
              <a:rPr lang="es-MX" dirty="0">
                <a:solidFill>
                  <a:srgbClr val="0070C0"/>
                </a:solidFill>
              </a:rPr>
              <a:t> en la </a:t>
            </a:r>
            <a:r>
              <a:rPr lang="es-MX" b="1" dirty="0">
                <a:solidFill>
                  <a:srgbClr val="0070C0"/>
                </a:solidFill>
              </a:rPr>
              <a:t>Core </a:t>
            </a:r>
            <a:r>
              <a:rPr lang="es-MX" b="1" dirty="0" err="1">
                <a:solidFill>
                  <a:srgbClr val="0070C0"/>
                </a:solidFill>
              </a:rPr>
              <a:t>Collection</a:t>
            </a:r>
            <a:r>
              <a:rPr lang="es-MX" b="1" dirty="0">
                <a:solidFill>
                  <a:srgbClr val="0070C0"/>
                </a:solidFill>
              </a:rPr>
              <a:t> de </a:t>
            </a:r>
            <a:r>
              <a:rPr lang="es-MX" b="1" dirty="0" err="1">
                <a:solidFill>
                  <a:srgbClr val="0070C0"/>
                </a:solidFill>
              </a:rPr>
              <a:t>WoS</a:t>
            </a:r>
            <a:r>
              <a:rPr lang="es-MX" b="1" dirty="0">
                <a:solidFill>
                  <a:srgbClr val="0070C0"/>
                </a:solidFill>
              </a:rPr>
              <a:t> </a:t>
            </a:r>
            <a:r>
              <a:rPr lang="es-MX" dirty="0">
                <a:solidFill>
                  <a:srgbClr val="0070C0"/>
                </a:solidFill>
              </a:rPr>
              <a:t>y </a:t>
            </a:r>
            <a:r>
              <a:rPr lang="es-MX" b="1" dirty="0">
                <a:solidFill>
                  <a:srgbClr val="FF0000"/>
                </a:solidFill>
              </a:rPr>
              <a:t>34</a:t>
            </a:r>
            <a:r>
              <a:rPr lang="es-MX" dirty="0">
                <a:solidFill>
                  <a:srgbClr val="0070C0"/>
                </a:solidFill>
              </a:rPr>
              <a:t> de </a:t>
            </a:r>
            <a:r>
              <a:rPr lang="es-MX" b="1" dirty="0" err="1">
                <a:solidFill>
                  <a:srgbClr val="0070C0"/>
                </a:solidFill>
              </a:rPr>
              <a:t>SciELO</a:t>
            </a:r>
            <a:r>
              <a:rPr lang="es-MX" b="1" dirty="0">
                <a:solidFill>
                  <a:srgbClr val="0070C0"/>
                </a:solidFill>
              </a:rPr>
              <a:t> </a:t>
            </a:r>
            <a:r>
              <a:rPr lang="es-MX" b="1" dirty="0" err="1">
                <a:solidFill>
                  <a:srgbClr val="0070C0"/>
                </a:solidFill>
              </a:rPr>
              <a:t>Citation</a:t>
            </a:r>
            <a:r>
              <a:rPr lang="es-MX" b="1" dirty="0">
                <a:solidFill>
                  <a:srgbClr val="0070C0"/>
                </a:solidFill>
              </a:rPr>
              <a:t> </a:t>
            </a:r>
            <a:r>
              <a:rPr lang="es-MX" b="1" dirty="0" err="1">
                <a:solidFill>
                  <a:srgbClr val="0070C0"/>
                </a:solidFill>
              </a:rPr>
              <a:t>Index</a:t>
            </a:r>
            <a:endParaRPr lang="es-MX" b="1" dirty="0">
              <a:solidFill>
                <a:srgbClr val="0070C0"/>
              </a:solidFill>
            </a:endParaRPr>
          </a:p>
        </p:txBody>
      </p:sp>
    </p:spTree>
    <p:extLst>
      <p:ext uri="{BB962C8B-B14F-4D97-AF65-F5344CB8AC3E}">
        <p14:creationId xmlns:p14="http://schemas.microsoft.com/office/powerpoint/2010/main" val="40622223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50790" y="1340768"/>
            <a:ext cx="9709706" cy="5040560"/>
          </a:xfrm>
        </p:spPr>
        <p:txBody>
          <a:bodyPr>
            <a:normAutofit/>
          </a:bodyPr>
          <a:lstStyle/>
          <a:p>
            <a:r>
              <a:rPr lang="es-MX" b="1" dirty="0" err="1"/>
              <a:t>SciELO</a:t>
            </a:r>
            <a:r>
              <a:rPr lang="es-MX" b="1" dirty="0"/>
              <a:t> </a:t>
            </a:r>
            <a:r>
              <a:rPr lang="es-MX" b="1" dirty="0" err="1" smtClean="0"/>
              <a:t>Citation</a:t>
            </a:r>
            <a:r>
              <a:rPr lang="es-MX" b="1" dirty="0" smtClean="0"/>
              <a:t> </a:t>
            </a:r>
            <a:r>
              <a:rPr lang="es-MX" b="1" dirty="0" err="1" smtClean="0"/>
              <a:t>Index</a:t>
            </a:r>
            <a:r>
              <a:rPr lang="es-MX" b="1" dirty="0" smtClean="0"/>
              <a:t> </a:t>
            </a:r>
            <a:r>
              <a:rPr lang="es-MX" dirty="0" smtClean="0"/>
              <a:t>(o</a:t>
            </a:r>
            <a:r>
              <a:rPr lang="es-MX" b="1" dirty="0" smtClean="0"/>
              <a:t> </a:t>
            </a:r>
            <a:r>
              <a:rPr lang="es-MX" b="1" dirty="0" err="1" smtClean="0"/>
              <a:t>SciELO</a:t>
            </a:r>
            <a:r>
              <a:rPr lang="es-MX" b="1" dirty="0" smtClean="0"/>
              <a:t> CI</a:t>
            </a:r>
            <a:r>
              <a:rPr lang="es-MX" dirty="0" smtClean="0"/>
              <a:t>) </a:t>
            </a:r>
            <a:r>
              <a:rPr lang="es-MX" dirty="0"/>
              <a:t>aumenta la “</a:t>
            </a:r>
            <a:r>
              <a:rPr lang="es-MX" b="1" dirty="0"/>
              <a:t>visibilidad </a:t>
            </a:r>
            <a:r>
              <a:rPr lang="es-MX" b="1" dirty="0" err="1"/>
              <a:t>bibliométrica</a:t>
            </a:r>
            <a:r>
              <a:rPr lang="es-MX" dirty="0"/>
              <a:t>” </a:t>
            </a:r>
          </a:p>
          <a:p>
            <a:pPr marL="0" indent="0">
              <a:buNone/>
            </a:pPr>
            <a:endParaRPr lang="es-MX" dirty="0"/>
          </a:p>
          <a:p>
            <a:r>
              <a:rPr lang="es-MX" dirty="0"/>
              <a:t>Puede aumentar consultas y contribuciones de artículos para las revistas</a:t>
            </a:r>
          </a:p>
          <a:p>
            <a:pPr marL="0" indent="0">
              <a:buNone/>
            </a:pPr>
            <a:endParaRPr lang="es-MX" dirty="0"/>
          </a:p>
          <a:p>
            <a:r>
              <a:rPr lang="es-MX" b="1" dirty="0" err="1"/>
              <a:t>SciELO</a:t>
            </a:r>
            <a:r>
              <a:rPr lang="es-MX" b="1" dirty="0"/>
              <a:t> CI</a:t>
            </a:r>
            <a:r>
              <a:rPr lang="es-MX" dirty="0"/>
              <a:t> no pertenece al </a:t>
            </a:r>
            <a:r>
              <a:rPr lang="es-MX" b="1" dirty="0" smtClean="0"/>
              <a:t>Core </a:t>
            </a:r>
            <a:r>
              <a:rPr lang="es-MX" b="1" dirty="0" err="1" smtClean="0"/>
              <a:t>Collection</a:t>
            </a:r>
            <a:r>
              <a:rPr lang="es-MX" b="1" dirty="0" smtClean="0"/>
              <a:t> </a:t>
            </a:r>
            <a:r>
              <a:rPr lang="es-MX" b="1" dirty="0" err="1" smtClean="0"/>
              <a:t>WoS</a:t>
            </a:r>
            <a:r>
              <a:rPr lang="es-MX" dirty="0" smtClean="0"/>
              <a:t>  (revistas </a:t>
            </a:r>
            <a:r>
              <a:rPr lang="es-MX" b="1" dirty="0" smtClean="0"/>
              <a:t>JCR</a:t>
            </a:r>
            <a:r>
              <a:rPr lang="es-MX" dirty="0" smtClean="0"/>
              <a:t>-IF)</a:t>
            </a:r>
            <a:endParaRPr lang="es-MX" dirty="0"/>
          </a:p>
          <a:p>
            <a:pPr marL="0" indent="0">
              <a:buNone/>
            </a:pPr>
            <a:endParaRPr lang="es-MX" dirty="0"/>
          </a:p>
          <a:p>
            <a:r>
              <a:rPr lang="es-MX" b="1" dirty="0" err="1"/>
              <a:t>SciELO</a:t>
            </a:r>
            <a:r>
              <a:rPr lang="es-MX" b="1" dirty="0"/>
              <a:t> CI</a:t>
            </a:r>
            <a:r>
              <a:rPr lang="es-MX" dirty="0"/>
              <a:t> ofrece citación nacional-regional + internacional</a:t>
            </a:r>
          </a:p>
          <a:p>
            <a:pPr marL="0" indent="0">
              <a:buNone/>
            </a:pPr>
            <a:endParaRPr lang="es-MX" dirty="0"/>
          </a:p>
          <a:p>
            <a:pPr marL="0" indent="0">
              <a:buNone/>
            </a:pPr>
            <a:endParaRPr lang="es-MX" dirty="0"/>
          </a:p>
          <a:p>
            <a:endParaRPr lang="es-MX" dirty="0"/>
          </a:p>
        </p:txBody>
      </p:sp>
    </p:spTree>
    <p:extLst>
      <p:ext uri="{BB962C8B-B14F-4D97-AF65-F5344CB8AC3E}">
        <p14:creationId xmlns:p14="http://schemas.microsoft.com/office/powerpoint/2010/main" val="11942865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idx="1"/>
          </p:nvPr>
        </p:nvSpPr>
        <p:spPr bwMode="auto">
          <a:xfrm>
            <a:off x="687977" y="850362"/>
            <a:ext cx="10633165" cy="4955203"/>
          </a:xfrm>
          <a:prstGeom prst="rect">
            <a:avLst/>
          </a:prstGeom>
          <a:solidFill>
            <a:srgbClr val="FFFDF7"/>
          </a:solidFill>
          <a:ln w="9525">
            <a:noFill/>
            <a:miter lim="800000"/>
            <a:headEnd/>
            <a:tailEnd/>
          </a:ln>
          <a:effectLst/>
        </p:spPr>
        <p:txBody>
          <a:bodyPr vert="horz" wrap="square" lIns="91440" tIns="45720" rIns="91440" bIns="45720" numCol="1" rtlCol="0" anchor="ctr" anchorCtr="0" compatLnSpc="1">
            <a:prstTxWarp prst="textNoShape">
              <a:avLst/>
            </a:prstTxWarp>
            <a:spAutoFit/>
          </a:bodyPr>
          <a:lstStyle/>
          <a:p>
            <a:pPr marL="0" indent="0" fontAlgn="base">
              <a:lnSpc>
                <a:spcPct val="100000"/>
              </a:lnSpc>
              <a:spcBef>
                <a:spcPct val="0"/>
              </a:spcBef>
              <a:spcAft>
                <a:spcPct val="0"/>
              </a:spcAft>
              <a:buNone/>
            </a:pPr>
            <a:r>
              <a:rPr lang="es-MX" sz="1800" b="1" dirty="0">
                <a:solidFill>
                  <a:srgbClr val="000000"/>
                </a:solidFill>
                <a:latin typeface="Calibri" pitchFamily="34" charset="0"/>
                <a:ea typeface="Times New Roman" pitchFamily="18" charset="0"/>
                <a:cs typeface="Times New Roman" pitchFamily="18" charset="0"/>
              </a:rPr>
              <a:t>Financiamiento de </a:t>
            </a:r>
            <a:r>
              <a:rPr lang="es-MX" sz="1800" b="1" dirty="0" err="1">
                <a:solidFill>
                  <a:srgbClr val="000000"/>
                </a:solidFill>
                <a:latin typeface="Calibri" pitchFamily="34" charset="0"/>
                <a:ea typeface="Times New Roman" pitchFamily="18" charset="0"/>
                <a:cs typeface="Times New Roman" pitchFamily="18" charset="0"/>
              </a:rPr>
              <a:t>SciELO</a:t>
            </a:r>
            <a:r>
              <a:rPr lang="es-MX" sz="1800" b="1" dirty="0">
                <a:solidFill>
                  <a:srgbClr val="000000"/>
                </a:solidFill>
                <a:latin typeface="Calibri" pitchFamily="34" charset="0"/>
                <a:ea typeface="Times New Roman" pitchFamily="18" charset="0"/>
                <a:cs typeface="Times New Roman" pitchFamily="18" charset="0"/>
              </a:rPr>
              <a:t> </a:t>
            </a:r>
            <a:r>
              <a:rPr lang="es-MX" sz="1800" b="1" dirty="0" err="1">
                <a:solidFill>
                  <a:srgbClr val="000000"/>
                </a:solidFill>
                <a:latin typeface="Calibri" pitchFamily="34" charset="0"/>
                <a:ea typeface="Times New Roman" pitchFamily="18" charset="0"/>
                <a:cs typeface="Times New Roman" pitchFamily="18" charset="0"/>
              </a:rPr>
              <a:t>Citation</a:t>
            </a:r>
            <a:r>
              <a:rPr lang="es-MX" sz="1800" b="1" dirty="0">
                <a:solidFill>
                  <a:srgbClr val="000000"/>
                </a:solidFill>
                <a:latin typeface="Calibri" pitchFamily="34" charset="0"/>
                <a:ea typeface="Times New Roman" pitchFamily="18" charset="0"/>
                <a:cs typeface="Times New Roman" pitchFamily="18" charset="0"/>
              </a:rPr>
              <a:t> </a:t>
            </a:r>
            <a:r>
              <a:rPr lang="es-MX" sz="1800" b="1" dirty="0" err="1">
                <a:solidFill>
                  <a:srgbClr val="000000"/>
                </a:solidFill>
                <a:latin typeface="Calibri" pitchFamily="34" charset="0"/>
                <a:ea typeface="Times New Roman" pitchFamily="18" charset="0"/>
                <a:cs typeface="Times New Roman" pitchFamily="18" charset="0"/>
              </a:rPr>
              <a:t>Index</a:t>
            </a:r>
            <a:r>
              <a:rPr lang="es-MX" sz="1400" dirty="0">
                <a:solidFill>
                  <a:srgbClr val="000000"/>
                </a:solidFill>
                <a:latin typeface="Calibri" pitchFamily="34" charset="0"/>
                <a:ea typeface="Times New Roman" pitchFamily="18" charset="0"/>
                <a:cs typeface="Times New Roman" pitchFamily="18" charset="0"/>
              </a:rPr>
              <a:t>:</a:t>
            </a:r>
          </a:p>
          <a:p>
            <a:pPr marL="0" indent="0" fontAlgn="base">
              <a:lnSpc>
                <a:spcPct val="100000"/>
              </a:lnSpc>
              <a:spcBef>
                <a:spcPct val="0"/>
              </a:spcBef>
              <a:spcAft>
                <a:spcPct val="0"/>
              </a:spcAft>
              <a:buNone/>
            </a:pPr>
            <a:r>
              <a:rPr lang="es-ES_tradnl" sz="1400" dirty="0">
                <a:latin typeface="Calibri" pitchFamily="34" charset="0"/>
                <a:ea typeface="Times New Roman" pitchFamily="18" charset="0"/>
                <a:cs typeface="Times New Roman" pitchFamily="18" charset="0"/>
              </a:rPr>
              <a:t> </a:t>
            </a:r>
            <a:endParaRPr lang="es-MX" sz="1400" dirty="0">
              <a:latin typeface="Calibri" pitchFamily="34" charset="0"/>
              <a:cs typeface="Arial" pitchFamily="34" charset="0"/>
            </a:endParaRPr>
          </a:p>
          <a:p>
            <a:pPr marL="0" indent="0" eaLnBrk="0" fontAlgn="base" hangingPunct="0">
              <a:lnSpc>
                <a:spcPct val="100000"/>
              </a:lnSpc>
              <a:spcBef>
                <a:spcPct val="0"/>
              </a:spcBef>
              <a:spcAft>
                <a:spcPct val="0"/>
              </a:spcAft>
              <a:buNone/>
            </a:pPr>
            <a:endParaRPr lang="es-MX" sz="1600" dirty="0">
              <a:latin typeface="Calibri" pitchFamily="34" charset="0"/>
              <a:cs typeface="Arial" pitchFamily="34" charset="0"/>
            </a:endParaRPr>
          </a:p>
          <a:p>
            <a:pPr marL="0" indent="0">
              <a:spcBef>
                <a:spcPct val="0"/>
              </a:spcBef>
              <a:buNone/>
            </a:pPr>
            <a:r>
              <a:rPr lang="es-ES_tradnl" sz="1600" dirty="0">
                <a:solidFill>
                  <a:srgbClr val="222222"/>
                </a:solidFill>
                <a:latin typeface="Calibri" pitchFamily="34" charset="0"/>
                <a:ea typeface="Times New Roman" pitchFamily="18" charset="0"/>
                <a:cs typeface="Times New Roman" pitchFamily="18" charset="0"/>
              </a:rPr>
              <a:t>●   </a:t>
            </a:r>
            <a:r>
              <a:rPr lang="es-ES_tradnl" sz="1600" dirty="0">
                <a:latin typeface="Calibri" pitchFamily="34" charset="0"/>
                <a:ea typeface="Times New Roman" pitchFamily="18" charset="0"/>
                <a:cs typeface="Times New Roman" pitchFamily="18" charset="0"/>
              </a:rPr>
              <a:t>El proyecto propone que las colecciones nacionales contribuyan de forma consorciada al pago de la inclusión así como del mantenimiento anual de modo proporcional al número de revistas activas (corrientes) que publican;</a:t>
            </a:r>
            <a:br>
              <a:rPr lang="es-ES_tradnl" sz="1600" dirty="0">
                <a:latin typeface="Calibri" pitchFamily="34" charset="0"/>
                <a:ea typeface="Times New Roman" pitchFamily="18" charset="0"/>
                <a:cs typeface="Times New Roman" pitchFamily="18" charset="0"/>
              </a:rPr>
            </a:br>
            <a:endParaRPr lang="es-MX" sz="1600" dirty="0">
              <a:latin typeface="Calibri" pitchFamily="34" charset="0"/>
              <a:cs typeface="Arial" pitchFamily="34" charset="0"/>
            </a:endParaRPr>
          </a:p>
          <a:p>
            <a:pPr marL="0" indent="0">
              <a:spcBef>
                <a:spcPct val="0"/>
              </a:spcBef>
              <a:buNone/>
            </a:pPr>
            <a:r>
              <a:rPr lang="es-ES_tradnl" sz="1600" dirty="0">
                <a:solidFill>
                  <a:srgbClr val="222222"/>
                </a:solidFill>
                <a:latin typeface="Calibri" pitchFamily="34" charset="0"/>
                <a:ea typeface="Times New Roman" pitchFamily="18" charset="0"/>
                <a:cs typeface="Times New Roman" pitchFamily="18" charset="0"/>
              </a:rPr>
              <a:t>●   </a:t>
            </a:r>
            <a:r>
              <a:rPr lang="es-ES_tradnl" sz="1600" b="1" dirty="0">
                <a:latin typeface="Calibri" pitchFamily="34" charset="0"/>
                <a:ea typeface="Times New Roman" pitchFamily="18" charset="0"/>
                <a:cs typeface="Times New Roman" pitchFamily="18" charset="0"/>
              </a:rPr>
              <a:t>Pago inicial de 1,500 dólares </a:t>
            </a:r>
            <a:r>
              <a:rPr lang="es-ES_tradnl" sz="1600" dirty="0">
                <a:latin typeface="Calibri" pitchFamily="34" charset="0"/>
                <a:ea typeface="Times New Roman" pitchFamily="18" charset="0"/>
                <a:cs typeface="Times New Roman" pitchFamily="18" charset="0"/>
              </a:rPr>
              <a:t>por revista para la inclusión en el </a:t>
            </a:r>
            <a:r>
              <a:rPr lang="es-ES_tradnl" sz="1600" dirty="0" err="1">
                <a:latin typeface="Calibri" pitchFamily="34" charset="0"/>
                <a:ea typeface="Times New Roman" pitchFamily="18" charset="0"/>
                <a:cs typeface="Times New Roman" pitchFamily="18" charset="0"/>
              </a:rPr>
              <a:t>WoS</a:t>
            </a:r>
            <a:r>
              <a:rPr lang="es-ES_tradnl" sz="1600" dirty="0">
                <a:latin typeface="Calibri" pitchFamily="34" charset="0"/>
                <a:ea typeface="Times New Roman" pitchFamily="18" charset="0"/>
                <a:cs typeface="Times New Roman" pitchFamily="18" charset="0"/>
              </a:rPr>
              <a:t> y </a:t>
            </a:r>
            <a:r>
              <a:rPr lang="es-ES_tradnl" sz="1600" b="1" dirty="0">
                <a:latin typeface="Calibri" pitchFamily="34" charset="0"/>
                <a:ea typeface="Times New Roman" pitchFamily="18" charset="0"/>
                <a:cs typeface="Times New Roman" pitchFamily="18" charset="0"/>
              </a:rPr>
              <a:t>250 dólares por revista para el mantenimiento anual</a:t>
            </a:r>
            <a:r>
              <a:rPr lang="es-ES_tradnl" sz="1600" dirty="0">
                <a:latin typeface="Calibri" pitchFamily="34" charset="0"/>
                <a:ea typeface="Times New Roman" pitchFamily="18" charset="0"/>
                <a:cs typeface="Times New Roman" pitchFamily="18" charset="0"/>
              </a:rPr>
              <a:t>;</a:t>
            </a:r>
            <a:br>
              <a:rPr lang="es-ES_tradnl" sz="1600" dirty="0">
                <a:latin typeface="Calibri" pitchFamily="34" charset="0"/>
                <a:ea typeface="Times New Roman" pitchFamily="18" charset="0"/>
                <a:cs typeface="Times New Roman" pitchFamily="18" charset="0"/>
              </a:rPr>
            </a:br>
            <a:endParaRPr lang="es-MX" sz="1600" dirty="0">
              <a:latin typeface="Calibri" pitchFamily="34" charset="0"/>
              <a:cs typeface="Arial" pitchFamily="34" charset="0"/>
            </a:endParaRPr>
          </a:p>
          <a:p>
            <a:pPr marL="0" indent="0">
              <a:spcBef>
                <a:spcPct val="0"/>
              </a:spcBef>
              <a:buNone/>
            </a:pPr>
            <a:r>
              <a:rPr lang="es-ES_tradnl" sz="1600" dirty="0">
                <a:solidFill>
                  <a:srgbClr val="222222"/>
                </a:solidFill>
                <a:latin typeface="Calibri" pitchFamily="34" charset="0"/>
                <a:ea typeface="Times New Roman" pitchFamily="18" charset="0"/>
                <a:cs typeface="Times New Roman" pitchFamily="18" charset="0"/>
              </a:rPr>
              <a:t>● </a:t>
            </a:r>
            <a:r>
              <a:rPr lang="es-ES_tradnl" sz="1600" b="1" dirty="0" smtClean="0">
                <a:latin typeface="Calibri" pitchFamily="34" charset="0"/>
                <a:ea typeface="Times New Roman" pitchFamily="18" charset="0"/>
                <a:cs typeface="Times New Roman" pitchFamily="18" charset="0"/>
              </a:rPr>
              <a:t>FAPESP</a:t>
            </a:r>
            <a:r>
              <a:rPr lang="es-ES_tradnl" sz="1600" dirty="0" smtClean="0">
                <a:latin typeface="Calibri" pitchFamily="34" charset="0"/>
                <a:ea typeface="Times New Roman" pitchFamily="18" charset="0"/>
                <a:cs typeface="Times New Roman" pitchFamily="18" charset="0"/>
              </a:rPr>
              <a:t> </a:t>
            </a:r>
            <a:r>
              <a:rPr lang="es-ES_tradnl" sz="1600" dirty="0">
                <a:latin typeface="Calibri" pitchFamily="34" charset="0"/>
                <a:ea typeface="Times New Roman" pitchFamily="18" charset="0"/>
                <a:cs typeface="Times New Roman" pitchFamily="18" charset="0"/>
              </a:rPr>
              <a:t>(</a:t>
            </a:r>
            <a:r>
              <a:rPr lang="es-ES_tradnl" sz="1600" dirty="0" err="1">
                <a:latin typeface="Calibri" pitchFamily="34" charset="0"/>
                <a:ea typeface="Times New Roman" pitchFamily="18" charset="0"/>
                <a:cs typeface="Times New Roman" pitchFamily="18" charset="0"/>
              </a:rPr>
              <a:t>Fundação</a:t>
            </a:r>
            <a:r>
              <a:rPr lang="es-ES_tradnl" sz="1600" dirty="0">
                <a:latin typeface="Calibri" pitchFamily="34" charset="0"/>
                <a:ea typeface="Times New Roman" pitchFamily="18" charset="0"/>
                <a:cs typeface="Times New Roman" pitchFamily="18" charset="0"/>
              </a:rPr>
              <a:t> de </a:t>
            </a:r>
            <a:r>
              <a:rPr lang="es-ES_tradnl" sz="1600" dirty="0" err="1">
                <a:latin typeface="Calibri" pitchFamily="34" charset="0"/>
                <a:ea typeface="Times New Roman" pitchFamily="18" charset="0"/>
                <a:cs typeface="Times New Roman" pitchFamily="18" charset="0"/>
              </a:rPr>
              <a:t>Apoio</a:t>
            </a:r>
            <a:r>
              <a:rPr lang="es-ES_tradnl" sz="1600" dirty="0">
                <a:latin typeface="Calibri" pitchFamily="34" charset="0"/>
                <a:ea typeface="Times New Roman" pitchFamily="18" charset="0"/>
                <a:cs typeface="Times New Roman" pitchFamily="18" charset="0"/>
              </a:rPr>
              <a:t> à Pesquisa do Estado de São Paulo) </a:t>
            </a:r>
            <a:r>
              <a:rPr lang="es-ES_tradnl" sz="1600" b="1" dirty="0" smtClean="0">
                <a:latin typeface="Calibri" pitchFamily="34" charset="0"/>
                <a:ea typeface="Times New Roman" pitchFamily="18" charset="0"/>
                <a:cs typeface="Times New Roman" pitchFamily="18" charset="0"/>
              </a:rPr>
              <a:t>adelantó </a:t>
            </a:r>
            <a:r>
              <a:rPr lang="es-ES_tradnl" sz="1600" dirty="0">
                <a:latin typeface="Calibri" pitchFamily="34" charset="0"/>
                <a:ea typeface="Times New Roman" pitchFamily="18" charset="0"/>
                <a:cs typeface="Times New Roman" pitchFamily="18" charset="0"/>
              </a:rPr>
              <a:t>el pago de </a:t>
            </a:r>
            <a:r>
              <a:rPr lang="es-ES_tradnl" sz="1600" b="1" dirty="0">
                <a:effectLst>
                  <a:outerShdw blurRad="38100" dist="38100" dir="2700000" algn="tl">
                    <a:srgbClr val="000000">
                      <a:alpha val="43137"/>
                    </a:srgbClr>
                  </a:outerShdw>
                </a:effectLst>
                <a:latin typeface="Calibri" pitchFamily="34" charset="0"/>
                <a:ea typeface="Times New Roman" pitchFamily="18" charset="0"/>
                <a:cs typeface="Times New Roman" pitchFamily="18" charset="0"/>
              </a:rPr>
              <a:t>1 millón de dólares </a:t>
            </a:r>
            <a:r>
              <a:rPr lang="es-ES_tradnl" sz="1600" dirty="0">
                <a:latin typeface="Calibri" pitchFamily="34" charset="0"/>
                <a:ea typeface="Times New Roman" pitchFamily="18" charset="0"/>
                <a:cs typeface="Times New Roman" pitchFamily="18" charset="0"/>
              </a:rPr>
              <a:t>con objeto de implementar el proyecto;</a:t>
            </a:r>
            <a:br>
              <a:rPr lang="es-ES_tradnl" sz="1600" dirty="0">
                <a:latin typeface="Calibri" pitchFamily="34" charset="0"/>
                <a:ea typeface="Times New Roman" pitchFamily="18" charset="0"/>
                <a:cs typeface="Times New Roman" pitchFamily="18" charset="0"/>
              </a:rPr>
            </a:br>
            <a:endParaRPr lang="es-MX" sz="1600" dirty="0">
              <a:latin typeface="Calibri" pitchFamily="34" charset="0"/>
              <a:cs typeface="Arial" pitchFamily="34" charset="0"/>
            </a:endParaRPr>
          </a:p>
          <a:p>
            <a:pPr marL="0" indent="0">
              <a:spcBef>
                <a:spcPct val="0"/>
              </a:spcBef>
              <a:buNone/>
            </a:pPr>
            <a:r>
              <a:rPr lang="es-ES_tradnl" sz="1600" dirty="0">
                <a:solidFill>
                  <a:srgbClr val="222222"/>
                </a:solidFill>
                <a:latin typeface="Calibri" pitchFamily="34" charset="0"/>
                <a:ea typeface="Times New Roman" pitchFamily="18" charset="0"/>
                <a:cs typeface="Times New Roman" pitchFamily="18" charset="0"/>
              </a:rPr>
              <a:t>●   </a:t>
            </a:r>
            <a:r>
              <a:rPr lang="es-ES_tradnl" sz="1600" dirty="0">
                <a:latin typeface="Calibri" pitchFamily="34" charset="0"/>
                <a:ea typeface="Times New Roman" pitchFamily="18" charset="0"/>
                <a:cs typeface="Times New Roman" pitchFamily="18" charset="0"/>
              </a:rPr>
              <a:t>El proyecto considera que </a:t>
            </a:r>
            <a:r>
              <a:rPr lang="es-ES_tradnl" sz="1600" b="1" dirty="0">
                <a:latin typeface="Calibri" pitchFamily="34" charset="0"/>
                <a:ea typeface="Times New Roman" pitchFamily="18" charset="0"/>
                <a:cs typeface="Times New Roman" pitchFamily="18" charset="0"/>
              </a:rPr>
              <a:t>los países contribuirán con el pago de su parte </a:t>
            </a:r>
            <a:r>
              <a:rPr lang="es-ES_tradnl" sz="1600" b="1" dirty="0" smtClean="0">
                <a:latin typeface="Calibri" pitchFamily="34" charset="0"/>
                <a:ea typeface="Times New Roman" pitchFamily="18" charset="0"/>
                <a:cs typeface="Times New Roman" pitchFamily="18" charset="0"/>
              </a:rPr>
              <a:t>posteriormente</a:t>
            </a:r>
            <a:r>
              <a:rPr lang="es-ES_tradnl" sz="1600" dirty="0" smtClean="0">
                <a:latin typeface="Calibri" pitchFamily="34" charset="0"/>
                <a:ea typeface="Times New Roman" pitchFamily="18" charset="0"/>
                <a:cs typeface="Times New Roman" pitchFamily="18" charset="0"/>
              </a:rPr>
              <a:t>, </a:t>
            </a:r>
            <a:r>
              <a:rPr lang="es-ES_tradnl" sz="1600" dirty="0">
                <a:latin typeface="Calibri" pitchFamily="34" charset="0"/>
                <a:ea typeface="Times New Roman" pitchFamily="18" charset="0"/>
                <a:cs typeface="Times New Roman" pitchFamily="18" charset="0"/>
              </a:rPr>
              <a:t>de modo a permitir que las coordinaciones de las colecciones nacionales tengan suficiente tiempo para movilizar los recursos, sea con aportes propios o a través de proyectos específicos. La contabilidad de la cuota inicial así como del mantenimiento anual </a:t>
            </a:r>
            <a:r>
              <a:rPr lang="es-ES_tradnl" sz="1600" dirty="0" smtClean="0">
                <a:latin typeface="Calibri" pitchFamily="34" charset="0"/>
                <a:ea typeface="Times New Roman" pitchFamily="18" charset="0"/>
                <a:cs typeface="Times New Roman" pitchFamily="18" charset="0"/>
              </a:rPr>
              <a:t>se realizó teniendo en </a:t>
            </a:r>
            <a:r>
              <a:rPr lang="es-ES_tradnl" sz="1600" dirty="0">
                <a:latin typeface="Calibri" pitchFamily="34" charset="0"/>
                <a:ea typeface="Times New Roman" pitchFamily="18" charset="0"/>
                <a:cs typeface="Times New Roman" pitchFamily="18" charset="0"/>
              </a:rPr>
              <a:t>cuenta el número de revistas en el momento del </a:t>
            </a:r>
            <a:r>
              <a:rPr lang="es-ES_tradnl" sz="1600" dirty="0" smtClean="0">
                <a:latin typeface="Calibri" pitchFamily="34" charset="0"/>
                <a:ea typeface="Times New Roman" pitchFamily="18" charset="0"/>
                <a:cs typeface="Times New Roman" pitchFamily="18" charset="0"/>
              </a:rPr>
              <a:t>pago</a:t>
            </a:r>
          </a:p>
          <a:p>
            <a:pPr marL="0" indent="0">
              <a:spcBef>
                <a:spcPct val="0"/>
              </a:spcBef>
              <a:buNone/>
            </a:pPr>
            <a:endParaRPr lang="es-ES_tradnl" sz="1600" dirty="0" smtClean="0">
              <a:latin typeface="Calibri" pitchFamily="34" charset="0"/>
              <a:cs typeface="Times New Roman" pitchFamily="18" charset="0"/>
            </a:endParaRPr>
          </a:p>
          <a:p>
            <a:pPr marL="0" indent="0">
              <a:spcBef>
                <a:spcPct val="0"/>
              </a:spcBef>
              <a:buNone/>
            </a:pPr>
            <a:r>
              <a:rPr lang="es-ES_tradnl" sz="1600" dirty="0">
                <a:solidFill>
                  <a:srgbClr val="222222"/>
                </a:solidFill>
                <a:latin typeface="Calibri" pitchFamily="34" charset="0"/>
                <a:ea typeface="Times New Roman" pitchFamily="18" charset="0"/>
                <a:cs typeface="Times New Roman" pitchFamily="18" charset="0"/>
              </a:rPr>
              <a:t>●   </a:t>
            </a:r>
            <a:r>
              <a:rPr lang="es-ES_tradnl" sz="1600" dirty="0" smtClean="0">
                <a:latin typeface="Calibri" pitchFamily="34" charset="0"/>
                <a:ea typeface="Times New Roman" pitchFamily="18" charset="0"/>
                <a:cs typeface="Times New Roman" pitchFamily="18" charset="0"/>
              </a:rPr>
              <a:t>CONACYT realizó un pago por </a:t>
            </a:r>
            <a:r>
              <a:rPr lang="es-ES_tradnl" sz="1600" b="1" dirty="0" smtClean="0">
                <a:latin typeface="Calibri" pitchFamily="34" charset="0"/>
                <a:ea typeface="Times New Roman" pitchFamily="18" charset="0"/>
                <a:cs typeface="Times New Roman" pitchFamily="18" charset="0"/>
              </a:rPr>
              <a:t>$ 3 millones de pesos </a:t>
            </a:r>
            <a:r>
              <a:rPr lang="es-ES_tradnl" sz="1600" dirty="0" smtClean="0">
                <a:latin typeface="Calibri" pitchFamily="34" charset="0"/>
                <a:ea typeface="Times New Roman" pitchFamily="18" charset="0"/>
                <a:cs typeface="Times New Roman" pitchFamily="18" charset="0"/>
              </a:rPr>
              <a:t>en </a:t>
            </a:r>
            <a:r>
              <a:rPr lang="es-ES_tradnl" sz="1600" b="1" dirty="0" smtClean="0">
                <a:latin typeface="Calibri" pitchFamily="34" charset="0"/>
                <a:ea typeface="Times New Roman" pitchFamily="18" charset="0"/>
                <a:cs typeface="Times New Roman" pitchFamily="18" charset="0"/>
              </a:rPr>
              <a:t>2015</a:t>
            </a:r>
            <a:r>
              <a:rPr lang="es-ES_tradnl" sz="1600" dirty="0" smtClean="0">
                <a:latin typeface="Calibri" pitchFamily="34" charset="0"/>
                <a:ea typeface="Times New Roman" pitchFamily="18" charset="0"/>
                <a:cs typeface="Times New Roman" pitchFamily="18" charset="0"/>
              </a:rPr>
              <a:t>, cubriendo inscripción y los años de 2014-2016</a:t>
            </a:r>
            <a:endParaRPr lang="es-MX" sz="1600" dirty="0" smtClean="0">
              <a:latin typeface="Calibri" pitchFamily="34" charset="0"/>
              <a:cs typeface="Arial" pitchFamily="34" charset="0"/>
            </a:endParaRPr>
          </a:p>
          <a:p>
            <a:pPr marL="0" indent="0" eaLnBrk="0" fontAlgn="base" hangingPunct="0">
              <a:lnSpc>
                <a:spcPct val="100000"/>
              </a:lnSpc>
              <a:spcBef>
                <a:spcPct val="0"/>
              </a:spcBef>
              <a:spcAft>
                <a:spcPct val="0"/>
              </a:spcAft>
              <a:buNone/>
            </a:pPr>
            <a:endParaRPr lang="es-MX" sz="1600" dirty="0">
              <a:latin typeface="Calibri" pitchFamily="34" charset="0"/>
              <a:ea typeface="Times New Roman" pitchFamily="18" charset="0"/>
              <a:cs typeface="Arial" pitchFamily="34" charset="0"/>
            </a:endParaRPr>
          </a:p>
          <a:p>
            <a:pPr marL="0" indent="0" eaLnBrk="0" fontAlgn="base" hangingPunct="0">
              <a:lnSpc>
                <a:spcPct val="100000"/>
              </a:lnSpc>
              <a:spcBef>
                <a:spcPct val="0"/>
              </a:spcBef>
              <a:spcAft>
                <a:spcPct val="0"/>
              </a:spcAft>
              <a:buNone/>
            </a:pPr>
            <a:r>
              <a:rPr lang="es-ES_tradnl" sz="1800" dirty="0" smtClean="0">
                <a:solidFill>
                  <a:srgbClr val="222222"/>
                </a:solidFill>
                <a:latin typeface="Calibri" pitchFamily="34" charset="0"/>
                <a:ea typeface="Times New Roman" pitchFamily="18" charset="0"/>
                <a:cs typeface="Times New Roman" pitchFamily="18" charset="0"/>
              </a:rPr>
              <a:t>● </a:t>
            </a:r>
            <a:r>
              <a:rPr lang="es-ES_tradnl" sz="1800" dirty="0">
                <a:solidFill>
                  <a:srgbClr val="222222"/>
                </a:solidFill>
                <a:latin typeface="Calibri" pitchFamily="34" charset="0"/>
                <a:ea typeface="Times New Roman" pitchFamily="18" charset="0"/>
                <a:cs typeface="Times New Roman" pitchFamily="18" charset="0"/>
              </a:rPr>
              <a:t> </a:t>
            </a:r>
            <a:r>
              <a:rPr lang="es-ES_tradnl" sz="1800" b="1" dirty="0" smtClean="0">
                <a:solidFill>
                  <a:srgbClr val="222222"/>
                </a:solidFill>
                <a:latin typeface="Calibri" pitchFamily="34" charset="0"/>
                <a:ea typeface="Times New Roman" pitchFamily="18" charset="0"/>
                <a:cs typeface="Times New Roman" pitchFamily="18" charset="0"/>
              </a:rPr>
              <a:t>2016</a:t>
            </a:r>
            <a:r>
              <a:rPr lang="es-ES_tradnl" sz="1800" dirty="0" smtClean="0">
                <a:solidFill>
                  <a:srgbClr val="222222"/>
                </a:solidFill>
                <a:latin typeface="Calibri" pitchFamily="34" charset="0"/>
                <a:ea typeface="Times New Roman" pitchFamily="18" charset="0"/>
                <a:cs typeface="Times New Roman" pitchFamily="18" charset="0"/>
              </a:rPr>
              <a:t>: han ingresado </a:t>
            </a:r>
            <a:r>
              <a:rPr lang="es-ES_tradnl" sz="1800" b="1" dirty="0" smtClean="0">
                <a:solidFill>
                  <a:srgbClr val="222222"/>
                </a:solidFill>
                <a:latin typeface="Calibri" pitchFamily="34" charset="0"/>
                <a:ea typeface="Times New Roman" pitchFamily="18" charset="0"/>
                <a:cs typeface="Times New Roman" pitchFamily="18" charset="0"/>
              </a:rPr>
              <a:t>110</a:t>
            </a:r>
            <a:r>
              <a:rPr lang="es-ES_tradnl" sz="1800" dirty="0" smtClean="0">
                <a:solidFill>
                  <a:srgbClr val="222222"/>
                </a:solidFill>
                <a:latin typeface="Calibri" pitchFamily="34" charset="0"/>
                <a:ea typeface="Times New Roman" pitchFamily="18" charset="0"/>
                <a:cs typeface="Times New Roman" pitchFamily="18" charset="0"/>
              </a:rPr>
              <a:t> revistas mexicanas, la mayoría del Índice </a:t>
            </a:r>
            <a:r>
              <a:rPr lang="es-ES_tradnl" sz="1800" dirty="0" smtClean="0">
                <a:latin typeface="Calibri" pitchFamily="34" charset="0"/>
                <a:ea typeface="Times New Roman" pitchFamily="18" charset="0"/>
                <a:cs typeface="Times New Roman" pitchFamily="18" charset="0"/>
              </a:rPr>
              <a:t>CONACYT. De éstas, </a:t>
            </a:r>
            <a:r>
              <a:rPr lang="es-ES_tradnl" sz="1800" b="1" dirty="0" smtClean="0">
                <a:latin typeface="Calibri" pitchFamily="34" charset="0"/>
                <a:ea typeface="Times New Roman" pitchFamily="18" charset="0"/>
                <a:cs typeface="Times New Roman" pitchFamily="18" charset="0"/>
              </a:rPr>
              <a:t>39 </a:t>
            </a:r>
            <a:r>
              <a:rPr lang="es-ES_tradnl" sz="1800" dirty="0" smtClean="0">
                <a:latin typeface="Calibri" pitchFamily="34" charset="0"/>
                <a:ea typeface="Times New Roman" pitchFamily="18" charset="0"/>
                <a:cs typeface="Times New Roman" pitchFamily="18" charset="0"/>
              </a:rPr>
              <a:t>son de la UNAM y del Índice CONACYT y </a:t>
            </a:r>
            <a:r>
              <a:rPr lang="es-ES_tradnl" sz="1800" b="1" dirty="0" smtClean="0">
                <a:latin typeface="Calibri" pitchFamily="34" charset="0"/>
                <a:ea typeface="Times New Roman" pitchFamily="18" charset="0"/>
                <a:cs typeface="Times New Roman" pitchFamily="18" charset="0"/>
              </a:rPr>
              <a:t>12 </a:t>
            </a:r>
            <a:r>
              <a:rPr lang="es-ES_tradnl" sz="1800" dirty="0" smtClean="0">
                <a:latin typeface="Calibri" pitchFamily="34" charset="0"/>
                <a:ea typeface="Times New Roman" pitchFamily="18" charset="0"/>
                <a:cs typeface="Times New Roman" pitchFamily="18" charset="0"/>
              </a:rPr>
              <a:t>de la UNAM y no son del Índice CONACYT</a:t>
            </a:r>
            <a:endParaRPr lang="es-ES_tradnl" sz="1800" dirty="0">
              <a:latin typeface="Arial" pitchFamily="34" charset="0"/>
              <a:cs typeface="Arial" pitchFamily="34" charset="0"/>
            </a:endParaRPr>
          </a:p>
        </p:txBody>
      </p:sp>
    </p:spTree>
    <p:extLst>
      <p:ext uri="{BB962C8B-B14F-4D97-AF65-F5344CB8AC3E}">
        <p14:creationId xmlns:p14="http://schemas.microsoft.com/office/powerpoint/2010/main" val="30562161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Conector de seta reta 73"/>
          <p:cNvCxnSpPr>
            <a:cxnSpLocks noChangeShapeType="1"/>
          </p:cNvCxnSpPr>
          <p:nvPr/>
        </p:nvCxnSpPr>
        <p:spPr bwMode="auto">
          <a:xfrm>
            <a:off x="2855640" y="5157192"/>
            <a:ext cx="431800" cy="1588"/>
          </a:xfrm>
          <a:prstGeom prst="straightConnector1">
            <a:avLst/>
          </a:prstGeom>
          <a:noFill/>
          <a:ln w="28575" algn="ctr">
            <a:solidFill>
              <a:srgbClr val="CC3300"/>
            </a:solidFill>
            <a:round/>
            <a:headEnd/>
            <a:tailEnd type="arrow" w="med" len="med"/>
          </a:ln>
        </p:spPr>
      </p:cxnSp>
      <p:sp>
        <p:nvSpPr>
          <p:cNvPr id="4" name="CaixaDeTexto 3"/>
          <p:cNvSpPr txBox="1">
            <a:spLocks noChangeArrowheads="1"/>
          </p:cNvSpPr>
          <p:nvPr/>
        </p:nvSpPr>
        <p:spPr bwMode="auto">
          <a:xfrm>
            <a:off x="1524002" y="4725144"/>
            <a:ext cx="1403647" cy="89255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algn="ctr">
              <a:defRPr/>
            </a:pPr>
            <a:r>
              <a:rPr lang="pt-BR" b="1" dirty="0" err="1">
                <a:latin typeface="Calibri" pitchFamily="34" charset="0"/>
                <a:cs typeface="Calibri" pitchFamily="34" charset="0"/>
              </a:rPr>
              <a:t>Sumisión</a:t>
            </a:r>
            <a:r>
              <a:rPr lang="pt-BR" b="1" dirty="0">
                <a:latin typeface="Calibri" pitchFamily="34" charset="0"/>
                <a:cs typeface="Calibri" pitchFamily="34" charset="0"/>
              </a:rPr>
              <a:t> de original</a:t>
            </a:r>
          </a:p>
          <a:p>
            <a:pPr algn="ctr">
              <a:defRPr/>
            </a:pPr>
            <a:r>
              <a:rPr lang="pt-BR" sz="1600" b="1" dirty="0">
                <a:latin typeface="Calibri" pitchFamily="34" charset="0"/>
                <a:cs typeface="Calibri" pitchFamily="34" charset="0"/>
              </a:rPr>
              <a:t>Autor - Editor</a:t>
            </a:r>
          </a:p>
        </p:txBody>
      </p:sp>
      <p:sp>
        <p:nvSpPr>
          <p:cNvPr id="28" name="CaixaDeTexto 27"/>
          <p:cNvSpPr txBox="1">
            <a:spLocks noChangeArrowheads="1"/>
          </p:cNvSpPr>
          <p:nvPr/>
        </p:nvSpPr>
        <p:spPr bwMode="auto">
          <a:xfrm>
            <a:off x="3287688" y="4941168"/>
            <a:ext cx="1296144" cy="477054"/>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algn="ctr">
              <a:defRPr/>
            </a:pPr>
            <a:r>
              <a:rPr lang="pt-BR" b="1" dirty="0">
                <a:latin typeface="Calibri" pitchFamily="34" charset="0"/>
                <a:cs typeface="Calibri" pitchFamily="34" charset="0"/>
              </a:rPr>
              <a:t>EDITOR</a:t>
            </a:r>
          </a:p>
          <a:p>
            <a:pPr algn="ctr">
              <a:defRPr/>
            </a:pPr>
            <a:r>
              <a:rPr lang="pt-BR" sz="600" b="1" dirty="0">
                <a:latin typeface="Calibri" pitchFamily="34" charset="0"/>
                <a:cs typeface="Calibri" pitchFamily="34" charset="0"/>
              </a:rPr>
              <a:t> </a:t>
            </a:r>
          </a:p>
        </p:txBody>
      </p:sp>
      <p:sp>
        <p:nvSpPr>
          <p:cNvPr id="39" name="CaixaDeTexto 38"/>
          <p:cNvSpPr txBox="1">
            <a:spLocks noChangeArrowheads="1"/>
          </p:cNvSpPr>
          <p:nvPr/>
        </p:nvSpPr>
        <p:spPr bwMode="auto">
          <a:xfrm>
            <a:off x="5015880" y="4869161"/>
            <a:ext cx="1728192" cy="64633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algn="ctr">
              <a:defRPr/>
            </a:pPr>
            <a:r>
              <a:rPr lang="pt-BR" b="1" dirty="0" err="1">
                <a:latin typeface="Calibri" pitchFamily="34" charset="0"/>
                <a:cs typeface="Calibri" pitchFamily="34" charset="0"/>
              </a:rPr>
              <a:t>Diamagración</a:t>
            </a:r>
            <a:endParaRPr lang="pt-BR" b="1" dirty="0">
              <a:latin typeface="Calibri" pitchFamily="34" charset="0"/>
              <a:cs typeface="Calibri" pitchFamily="34" charset="0"/>
            </a:endParaRPr>
          </a:p>
          <a:p>
            <a:pPr algn="ctr">
              <a:defRPr/>
            </a:pPr>
            <a:r>
              <a:rPr lang="pt-BR" b="1" dirty="0" err="1">
                <a:latin typeface="Calibri" pitchFamily="34" charset="0"/>
                <a:cs typeface="Calibri" pitchFamily="34" charset="0"/>
              </a:rPr>
              <a:t>Maquetación</a:t>
            </a:r>
            <a:endParaRPr lang="pt-BR" b="1" dirty="0">
              <a:latin typeface="Calibri" pitchFamily="34" charset="0"/>
              <a:cs typeface="Calibri" pitchFamily="34" charset="0"/>
            </a:endParaRPr>
          </a:p>
        </p:txBody>
      </p:sp>
      <p:sp>
        <p:nvSpPr>
          <p:cNvPr id="86024" name="CaixaDeTexto 1"/>
          <p:cNvSpPr txBox="1">
            <a:spLocks noChangeArrowheads="1"/>
          </p:cNvSpPr>
          <p:nvPr/>
        </p:nvSpPr>
        <p:spPr bwMode="auto">
          <a:xfrm>
            <a:off x="6000670" y="-85997"/>
            <a:ext cx="3851920" cy="954088"/>
          </a:xfrm>
          <a:prstGeom prst="rect">
            <a:avLst/>
          </a:prstGeom>
          <a:noFill/>
          <a:ln w="9525">
            <a:noFill/>
            <a:miter lim="800000"/>
            <a:headEnd/>
            <a:tailEnd/>
          </a:ln>
        </p:spPr>
        <p:txBody>
          <a:bodyPr wrap="square">
            <a:spAutoFit/>
          </a:bodyPr>
          <a:lstStyle/>
          <a:p>
            <a:pPr algn="ctr" defTabSz="457200" eaLnBrk="0" hangingPunct="0">
              <a:buClr>
                <a:srgbClr val="000000"/>
              </a:buClr>
              <a:buSzPct val="100000"/>
            </a:pPr>
            <a:r>
              <a:rPr lang="pt-BR" sz="2800" b="1" dirty="0" err="1">
                <a:solidFill>
                  <a:srgbClr val="000000"/>
                </a:solidFill>
                <a:latin typeface="Calibri" pitchFamily="34" charset="0"/>
                <a:ea typeface="Calibri" pitchFamily="34" charset="0"/>
                <a:cs typeface="Calibri" pitchFamily="34" charset="0"/>
              </a:rPr>
              <a:t>Flujo</a:t>
            </a:r>
            <a:r>
              <a:rPr lang="pt-BR" sz="2800" b="1" dirty="0">
                <a:solidFill>
                  <a:srgbClr val="000000"/>
                </a:solidFill>
                <a:latin typeface="Calibri" pitchFamily="34" charset="0"/>
                <a:ea typeface="Calibri" pitchFamily="34" charset="0"/>
                <a:cs typeface="Calibri" pitchFamily="34" charset="0"/>
              </a:rPr>
              <a:t> de </a:t>
            </a:r>
            <a:r>
              <a:rPr lang="pt-BR" sz="2800" b="1" dirty="0" err="1">
                <a:solidFill>
                  <a:srgbClr val="000000"/>
                </a:solidFill>
                <a:latin typeface="Calibri" pitchFamily="34" charset="0"/>
                <a:ea typeface="Calibri" pitchFamily="34" charset="0"/>
                <a:cs typeface="Calibri" pitchFamily="34" charset="0"/>
              </a:rPr>
              <a:t>edición</a:t>
            </a:r>
            <a:endParaRPr lang="pt-BR" sz="2800" b="1" dirty="0">
              <a:solidFill>
                <a:srgbClr val="000000"/>
              </a:solidFill>
              <a:latin typeface="Calibri" pitchFamily="34" charset="0"/>
              <a:ea typeface="Calibri" pitchFamily="34" charset="0"/>
              <a:cs typeface="Calibri" pitchFamily="34" charset="0"/>
            </a:endParaRPr>
          </a:p>
          <a:p>
            <a:pPr algn="ctr" defTabSz="457200" eaLnBrk="0" hangingPunct="0">
              <a:buClr>
                <a:srgbClr val="000000"/>
              </a:buClr>
              <a:buSzPct val="100000"/>
            </a:pPr>
            <a:r>
              <a:rPr lang="pt-BR" sz="2800" b="1" dirty="0">
                <a:solidFill>
                  <a:srgbClr val="000000"/>
                </a:solidFill>
                <a:latin typeface="Calibri" pitchFamily="34" charset="0"/>
                <a:ea typeface="Calibri" pitchFamily="34" charset="0"/>
                <a:cs typeface="Calibri" pitchFamily="34" charset="0"/>
              </a:rPr>
              <a:t> </a:t>
            </a:r>
            <a:endParaRPr lang="pt-BR" sz="2800" b="1" dirty="0">
              <a:solidFill>
                <a:srgbClr val="C00000"/>
              </a:solidFill>
              <a:latin typeface="Calibri" pitchFamily="34" charset="0"/>
              <a:ea typeface="Calibri" pitchFamily="34" charset="0"/>
              <a:cs typeface="Calibri" pitchFamily="34" charset="0"/>
            </a:endParaRPr>
          </a:p>
        </p:txBody>
      </p:sp>
      <p:cxnSp>
        <p:nvCxnSpPr>
          <p:cNvPr id="41" name="Conector de seta reta 40"/>
          <p:cNvCxnSpPr>
            <a:cxnSpLocks noChangeShapeType="1"/>
            <a:stCxn id="28" idx="3"/>
            <a:endCxn id="39" idx="1"/>
          </p:cNvCxnSpPr>
          <p:nvPr/>
        </p:nvCxnSpPr>
        <p:spPr bwMode="auto">
          <a:xfrm>
            <a:off x="4583832" y="5179696"/>
            <a:ext cx="432048" cy="12631"/>
          </a:xfrm>
          <a:prstGeom prst="straightConnector1">
            <a:avLst/>
          </a:prstGeom>
          <a:noFill/>
          <a:ln w="28575" algn="ctr">
            <a:solidFill>
              <a:srgbClr val="CC3300"/>
            </a:solidFill>
            <a:round/>
            <a:headEnd/>
            <a:tailEnd type="arrow" w="med" len="med"/>
          </a:ln>
        </p:spPr>
      </p:cxnSp>
      <p:pic>
        <p:nvPicPr>
          <p:cNvPr id="47" name="Imagem 49"/>
          <p:cNvPicPr>
            <a:picLocks noChangeAspect="1"/>
          </p:cNvPicPr>
          <p:nvPr/>
        </p:nvPicPr>
        <p:blipFill>
          <a:blip r:embed="rId3" cstate="print"/>
          <a:srcRect/>
          <a:stretch>
            <a:fillRect/>
          </a:stretch>
        </p:blipFill>
        <p:spPr bwMode="auto">
          <a:xfrm>
            <a:off x="1775520" y="3645024"/>
            <a:ext cx="647700" cy="633412"/>
          </a:xfrm>
          <a:prstGeom prst="rect">
            <a:avLst/>
          </a:prstGeom>
          <a:noFill/>
          <a:ln w="9525">
            <a:noFill/>
            <a:miter lim="800000"/>
            <a:headEnd/>
            <a:tailEnd/>
          </a:ln>
        </p:spPr>
      </p:pic>
      <p:pic>
        <p:nvPicPr>
          <p:cNvPr id="17" name="Picture 2" descr="http://www.vidadigital.net/blog/wp-content/WindowsLiveWriter/OpenJournalSystemsSistemaparaadministrar_B0A2/openjournal%5B2%5D.jpg"/>
          <p:cNvPicPr>
            <a:picLocks noChangeAspect="1" noChangeArrowheads="1"/>
          </p:cNvPicPr>
          <p:nvPr/>
        </p:nvPicPr>
        <p:blipFill>
          <a:blip r:embed="rId4" cstate="print"/>
          <a:srcRect r="33851" b="86160"/>
          <a:stretch>
            <a:fillRect/>
          </a:stretch>
        </p:blipFill>
        <p:spPr bwMode="auto">
          <a:xfrm>
            <a:off x="3215680" y="4478801"/>
            <a:ext cx="1512168" cy="318351"/>
          </a:xfrm>
          <a:prstGeom prst="rect">
            <a:avLst/>
          </a:prstGeom>
          <a:noFill/>
        </p:spPr>
      </p:pic>
      <p:sp>
        <p:nvSpPr>
          <p:cNvPr id="20" name="CaixaDeTexto 27"/>
          <p:cNvSpPr txBox="1">
            <a:spLocks noChangeArrowheads="1"/>
          </p:cNvSpPr>
          <p:nvPr/>
        </p:nvSpPr>
        <p:spPr bwMode="auto">
          <a:xfrm>
            <a:off x="3071664" y="2852937"/>
            <a:ext cx="1728192" cy="64633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pPr algn="ctr">
              <a:defRPr/>
            </a:pPr>
            <a:r>
              <a:rPr lang="pt-BR" b="1" dirty="0" err="1">
                <a:latin typeface="Calibri" pitchFamily="34" charset="0"/>
                <a:cs typeface="Calibri" pitchFamily="34" charset="0"/>
              </a:rPr>
              <a:t>Revisión</a:t>
            </a:r>
            <a:r>
              <a:rPr lang="pt-BR" b="1" dirty="0">
                <a:latin typeface="Calibri" pitchFamily="34" charset="0"/>
                <a:cs typeface="Calibri" pitchFamily="34" charset="0"/>
              </a:rPr>
              <a:t> por pares</a:t>
            </a:r>
            <a:r>
              <a:rPr lang="pt-BR" sz="600" b="1" dirty="0">
                <a:latin typeface="Calibri" pitchFamily="34" charset="0"/>
                <a:cs typeface="Calibri" pitchFamily="34" charset="0"/>
              </a:rPr>
              <a:t> </a:t>
            </a:r>
          </a:p>
        </p:txBody>
      </p:sp>
      <p:cxnSp>
        <p:nvCxnSpPr>
          <p:cNvPr id="22" name="Conector de seta reta 40"/>
          <p:cNvCxnSpPr>
            <a:cxnSpLocks noChangeShapeType="1"/>
          </p:cNvCxnSpPr>
          <p:nvPr/>
        </p:nvCxnSpPr>
        <p:spPr bwMode="auto">
          <a:xfrm flipH="1">
            <a:off x="4079776" y="4070598"/>
            <a:ext cx="8508" cy="438522"/>
          </a:xfrm>
          <a:prstGeom prst="straightConnector1">
            <a:avLst/>
          </a:prstGeom>
          <a:noFill/>
          <a:ln w="28575" algn="ctr">
            <a:solidFill>
              <a:srgbClr val="CC3300"/>
            </a:solidFill>
            <a:round/>
            <a:headEnd/>
            <a:tailEnd type="arrow" w="med" len="med"/>
          </a:ln>
        </p:spPr>
      </p:cxnSp>
      <p:cxnSp>
        <p:nvCxnSpPr>
          <p:cNvPr id="25" name="Conector de seta reta 40"/>
          <p:cNvCxnSpPr>
            <a:cxnSpLocks noChangeShapeType="1"/>
          </p:cNvCxnSpPr>
          <p:nvPr/>
        </p:nvCxnSpPr>
        <p:spPr bwMode="auto">
          <a:xfrm flipV="1">
            <a:off x="3647728" y="3396626"/>
            <a:ext cx="17422" cy="464423"/>
          </a:xfrm>
          <a:prstGeom prst="straightConnector1">
            <a:avLst/>
          </a:prstGeom>
          <a:noFill/>
          <a:ln w="28575" algn="ctr">
            <a:solidFill>
              <a:srgbClr val="CC3300"/>
            </a:solidFill>
            <a:round/>
            <a:headEnd/>
            <a:tailEnd type="arrow" w="med" len="med"/>
          </a:ln>
        </p:spPr>
      </p:cxnSp>
      <p:pic>
        <p:nvPicPr>
          <p:cNvPr id="27" name="Imagem 49"/>
          <p:cNvPicPr>
            <a:picLocks noChangeAspect="1"/>
          </p:cNvPicPr>
          <p:nvPr/>
        </p:nvPicPr>
        <p:blipFill>
          <a:blip r:embed="rId3" cstate="print"/>
          <a:srcRect/>
          <a:stretch>
            <a:fillRect/>
          </a:stretch>
        </p:blipFill>
        <p:spPr bwMode="auto">
          <a:xfrm>
            <a:off x="3647728" y="3645024"/>
            <a:ext cx="647700" cy="633412"/>
          </a:xfrm>
          <a:prstGeom prst="rect">
            <a:avLst/>
          </a:prstGeom>
          <a:noFill/>
          <a:ln w="9525">
            <a:noFill/>
            <a:miter lim="800000"/>
            <a:headEnd/>
            <a:tailEnd/>
          </a:ln>
        </p:spPr>
      </p:pic>
      <p:pic>
        <p:nvPicPr>
          <p:cNvPr id="33" name="Picture 2" descr="http://www.vidadigital.net/blog/wp-content/WindowsLiveWriter/OpenJournalSystemsSistemaparaadministrar_B0A2/openjournal%5B2%5D.jpg"/>
          <p:cNvPicPr>
            <a:picLocks noChangeAspect="1" noChangeArrowheads="1"/>
          </p:cNvPicPr>
          <p:nvPr/>
        </p:nvPicPr>
        <p:blipFill>
          <a:blip r:embed="rId4" cstate="print"/>
          <a:srcRect r="33851" b="86160"/>
          <a:stretch>
            <a:fillRect/>
          </a:stretch>
        </p:blipFill>
        <p:spPr bwMode="auto">
          <a:xfrm>
            <a:off x="5015880" y="4509121"/>
            <a:ext cx="1512168" cy="318351"/>
          </a:xfrm>
          <a:prstGeom prst="rect">
            <a:avLst/>
          </a:prstGeom>
          <a:noFill/>
        </p:spPr>
      </p:pic>
      <p:pic>
        <p:nvPicPr>
          <p:cNvPr id="35" name="Imagem 89"/>
          <p:cNvPicPr>
            <a:picLocks noChangeAspect="1"/>
          </p:cNvPicPr>
          <p:nvPr/>
        </p:nvPicPr>
        <p:blipFill>
          <a:blip r:embed="rId5" cstate="print"/>
          <a:srcRect/>
          <a:stretch>
            <a:fillRect/>
          </a:stretch>
        </p:blipFill>
        <p:spPr bwMode="auto">
          <a:xfrm>
            <a:off x="5159897" y="3501009"/>
            <a:ext cx="938011" cy="935945"/>
          </a:xfrm>
          <a:prstGeom prst="rect">
            <a:avLst/>
          </a:prstGeom>
          <a:noFill/>
          <a:ln w="9525">
            <a:noFill/>
            <a:miter lim="800000"/>
            <a:headEnd/>
            <a:tailEnd/>
          </a:ln>
        </p:spPr>
      </p:pic>
      <p:sp>
        <p:nvSpPr>
          <p:cNvPr id="3074" name="AutoShape 2" descr="mailbox://C:/Users/ANTONIO/AppData/Roaming/Thunderbird/Profiles/wa33qe06.default/Mail/correodgb.unam-2.mx/Inbox.sbd/Mensajes%20ASP?number=76312340&amp;part=1.2.2&amp;filename=pageHeaderTitleImage_es_ES.jpg"/>
          <p:cNvSpPr>
            <a:spLocks noChangeAspect="1" noChangeArrowheads="1"/>
          </p:cNvSpPr>
          <p:nvPr/>
        </p:nvSpPr>
        <p:spPr bwMode="auto">
          <a:xfrm>
            <a:off x="1679575" y="-1766888"/>
            <a:ext cx="5562600" cy="4162426"/>
          </a:xfrm>
          <a:prstGeom prst="rect">
            <a:avLst/>
          </a:prstGeom>
          <a:noFill/>
        </p:spPr>
        <p:txBody>
          <a:bodyPr vert="horz" wrap="square" lIns="91440" tIns="45720" rIns="91440" bIns="45720" numCol="1" anchor="t" anchorCtr="0" compatLnSpc="1">
            <a:prstTxWarp prst="textNoShape">
              <a:avLst/>
            </a:prstTxWarp>
          </a:bodyPr>
          <a:lstStyle/>
          <a:p>
            <a:endParaRPr lang="es-MX"/>
          </a:p>
        </p:txBody>
      </p:sp>
      <p:sp>
        <p:nvSpPr>
          <p:cNvPr id="3076" name="AutoShape 4" descr="mailbox://C:/Users/ANTONIO/AppData/Roaming/Thunderbird/Profiles/wa33qe06.default/Mail/correodgb.unam-2.mx/Inbox.sbd/Mensajes%20ASP?number=76312340&amp;part=1.2.2&amp;filename=pageHeaderTitleImage_es_ES.jpg"/>
          <p:cNvSpPr>
            <a:spLocks noChangeAspect="1" noChangeArrowheads="1"/>
          </p:cNvSpPr>
          <p:nvPr/>
        </p:nvSpPr>
        <p:spPr bwMode="auto">
          <a:xfrm>
            <a:off x="1679575" y="-1766888"/>
            <a:ext cx="5562600" cy="4162426"/>
          </a:xfrm>
          <a:prstGeom prst="rect">
            <a:avLst/>
          </a:prstGeom>
          <a:noFill/>
        </p:spPr>
        <p:txBody>
          <a:bodyPr vert="horz" wrap="square" lIns="91440" tIns="45720" rIns="91440" bIns="45720" numCol="1" anchor="t" anchorCtr="0" compatLnSpc="1">
            <a:prstTxWarp prst="textNoShape">
              <a:avLst/>
            </a:prstTxWarp>
          </a:bodyPr>
          <a:lstStyle/>
          <a:p>
            <a:endParaRPr lang="es-MX"/>
          </a:p>
        </p:txBody>
      </p:sp>
      <p:pic>
        <p:nvPicPr>
          <p:cNvPr id="36" name="35 Imagen" descr="revistas.jpg"/>
          <p:cNvPicPr>
            <a:picLocks noChangeAspect="1"/>
          </p:cNvPicPr>
          <p:nvPr/>
        </p:nvPicPr>
        <p:blipFill>
          <a:blip r:embed="rId6" cstate="print"/>
          <a:stretch>
            <a:fillRect/>
          </a:stretch>
        </p:blipFill>
        <p:spPr>
          <a:xfrm>
            <a:off x="6528049" y="980728"/>
            <a:ext cx="2208245" cy="1656184"/>
          </a:xfrm>
          <a:prstGeom prst="rect">
            <a:avLst/>
          </a:prstGeom>
        </p:spPr>
      </p:pic>
      <p:cxnSp>
        <p:nvCxnSpPr>
          <p:cNvPr id="38" name="Conector de seta reta 41"/>
          <p:cNvCxnSpPr>
            <a:cxnSpLocks noChangeShapeType="1"/>
          </p:cNvCxnSpPr>
          <p:nvPr/>
        </p:nvCxnSpPr>
        <p:spPr bwMode="auto">
          <a:xfrm flipV="1">
            <a:off x="6168008" y="2564904"/>
            <a:ext cx="720080" cy="1080120"/>
          </a:xfrm>
          <a:prstGeom prst="straightConnector1">
            <a:avLst/>
          </a:prstGeom>
          <a:noFill/>
          <a:ln w="28575" algn="ctr">
            <a:solidFill>
              <a:srgbClr val="CC3300"/>
            </a:solidFill>
            <a:round/>
            <a:headEnd/>
            <a:tailEnd type="arrow" w="med" len="med"/>
          </a:ln>
        </p:spPr>
      </p:cxnSp>
      <p:pic>
        <p:nvPicPr>
          <p:cNvPr id="3078" name="Picture 6" descr="http://us.123rf.com/400wm/400/400/amasterpics123/amasterpics1231208/amasterpics123120800162/14821565-concepto-internet-world-wide-web-globo-de-la-tierra-con-el-texto-www-y-cursor-de-la-mano-del-ordenad.jpg"/>
          <p:cNvPicPr>
            <a:picLocks noChangeAspect="1" noChangeArrowheads="1"/>
          </p:cNvPicPr>
          <p:nvPr/>
        </p:nvPicPr>
        <p:blipFill>
          <a:blip r:embed="rId7" cstate="print"/>
          <a:srcRect l="11140" t="11140" r="5307" b="6700"/>
          <a:stretch>
            <a:fillRect/>
          </a:stretch>
        </p:blipFill>
        <p:spPr bwMode="auto">
          <a:xfrm>
            <a:off x="6816081" y="4695228"/>
            <a:ext cx="1746411" cy="1717304"/>
          </a:xfrm>
          <a:prstGeom prst="rect">
            <a:avLst/>
          </a:prstGeom>
          <a:noFill/>
        </p:spPr>
      </p:pic>
      <p:cxnSp>
        <p:nvCxnSpPr>
          <p:cNvPr id="45" name="Conector de seta reta 41"/>
          <p:cNvCxnSpPr>
            <a:cxnSpLocks noChangeShapeType="1"/>
          </p:cNvCxnSpPr>
          <p:nvPr/>
        </p:nvCxnSpPr>
        <p:spPr bwMode="auto">
          <a:xfrm>
            <a:off x="6168008" y="4077072"/>
            <a:ext cx="864096" cy="936104"/>
          </a:xfrm>
          <a:prstGeom prst="straightConnector1">
            <a:avLst/>
          </a:prstGeom>
          <a:noFill/>
          <a:ln w="28575" algn="ctr">
            <a:solidFill>
              <a:srgbClr val="CC3300"/>
            </a:solidFill>
            <a:round/>
            <a:headEnd/>
            <a:tailEnd type="arrow" w="med" len="med"/>
          </a:ln>
        </p:spPr>
      </p:cxnSp>
      <p:grpSp>
        <p:nvGrpSpPr>
          <p:cNvPr id="84" name="83 Grupo"/>
          <p:cNvGrpSpPr/>
          <p:nvPr/>
        </p:nvGrpSpPr>
        <p:grpSpPr>
          <a:xfrm>
            <a:off x="6096001" y="2564904"/>
            <a:ext cx="2018009" cy="1224136"/>
            <a:chOff x="4572000" y="2564904"/>
            <a:chExt cx="2018009" cy="1224136"/>
          </a:xfrm>
        </p:grpSpPr>
        <p:pic>
          <p:nvPicPr>
            <p:cNvPr id="59" name="Imagem 24"/>
            <p:cNvPicPr>
              <a:picLocks noChangeAspect="1"/>
            </p:cNvPicPr>
            <p:nvPr/>
          </p:nvPicPr>
          <p:blipFill>
            <a:blip r:embed="rId8" cstate="print"/>
            <a:srcRect/>
            <a:stretch>
              <a:fillRect/>
            </a:stretch>
          </p:blipFill>
          <p:spPr bwMode="auto">
            <a:xfrm>
              <a:off x="5724128" y="2564904"/>
              <a:ext cx="865881" cy="864096"/>
            </a:xfrm>
            <a:prstGeom prst="rect">
              <a:avLst/>
            </a:prstGeom>
            <a:noFill/>
            <a:ln w="9525">
              <a:noFill/>
              <a:miter lim="800000"/>
              <a:headEnd/>
              <a:tailEnd/>
            </a:ln>
          </p:spPr>
        </p:pic>
        <p:cxnSp>
          <p:nvCxnSpPr>
            <p:cNvPr id="67" name="Conector de seta reta 41"/>
            <p:cNvCxnSpPr>
              <a:cxnSpLocks noChangeShapeType="1"/>
            </p:cNvCxnSpPr>
            <p:nvPr/>
          </p:nvCxnSpPr>
          <p:spPr bwMode="auto">
            <a:xfrm flipV="1">
              <a:off x="4572000" y="3212976"/>
              <a:ext cx="1152128" cy="576064"/>
            </a:xfrm>
            <a:prstGeom prst="straightConnector1">
              <a:avLst/>
            </a:prstGeom>
            <a:noFill/>
            <a:ln w="28575" algn="ctr">
              <a:solidFill>
                <a:srgbClr val="CC3300"/>
              </a:solidFill>
              <a:round/>
              <a:headEnd/>
              <a:tailEnd type="arrow" w="med" len="med"/>
            </a:ln>
          </p:spPr>
        </p:cxnSp>
      </p:grpSp>
      <p:grpSp>
        <p:nvGrpSpPr>
          <p:cNvPr id="85" name="84 Grupo"/>
          <p:cNvGrpSpPr/>
          <p:nvPr/>
        </p:nvGrpSpPr>
        <p:grpSpPr>
          <a:xfrm>
            <a:off x="6168009" y="3573017"/>
            <a:ext cx="2016745" cy="896937"/>
            <a:chOff x="4644008" y="3573016"/>
            <a:chExt cx="2016745" cy="896937"/>
          </a:xfrm>
        </p:grpSpPr>
        <p:pic>
          <p:nvPicPr>
            <p:cNvPr id="66" name="Imagem 20"/>
            <p:cNvPicPr>
              <a:picLocks noChangeAspect="1"/>
            </p:cNvPicPr>
            <p:nvPr/>
          </p:nvPicPr>
          <p:blipFill>
            <a:blip r:embed="rId9" cstate="print"/>
            <a:srcRect/>
            <a:stretch>
              <a:fillRect/>
            </a:stretch>
          </p:blipFill>
          <p:spPr bwMode="auto">
            <a:xfrm>
              <a:off x="5724128" y="3573016"/>
              <a:ext cx="936625" cy="896937"/>
            </a:xfrm>
            <a:prstGeom prst="rect">
              <a:avLst/>
            </a:prstGeom>
            <a:noFill/>
            <a:ln w="9525">
              <a:noFill/>
              <a:miter lim="800000"/>
              <a:headEnd/>
              <a:tailEnd/>
            </a:ln>
          </p:spPr>
        </p:pic>
        <p:cxnSp>
          <p:nvCxnSpPr>
            <p:cNvPr id="70" name="Conector de seta reta 41"/>
            <p:cNvCxnSpPr>
              <a:cxnSpLocks noChangeShapeType="1"/>
              <a:endCxn id="66" idx="1"/>
            </p:cNvCxnSpPr>
            <p:nvPr/>
          </p:nvCxnSpPr>
          <p:spPr bwMode="auto">
            <a:xfrm>
              <a:off x="4644008" y="4005064"/>
              <a:ext cx="1080120" cy="16421"/>
            </a:xfrm>
            <a:prstGeom prst="straightConnector1">
              <a:avLst/>
            </a:prstGeom>
            <a:noFill/>
            <a:ln w="28575" algn="ctr">
              <a:solidFill>
                <a:srgbClr val="CC3300"/>
              </a:solidFill>
              <a:round/>
              <a:headEnd/>
              <a:tailEnd type="arrow" w="med" len="med"/>
            </a:ln>
          </p:spPr>
        </p:cxnSp>
      </p:grpSp>
      <p:grpSp>
        <p:nvGrpSpPr>
          <p:cNvPr id="86" name="85 Grupo"/>
          <p:cNvGrpSpPr/>
          <p:nvPr/>
        </p:nvGrpSpPr>
        <p:grpSpPr>
          <a:xfrm>
            <a:off x="6240015" y="4068706"/>
            <a:ext cx="2016225" cy="1544868"/>
            <a:chOff x="4716016" y="4149080"/>
            <a:chExt cx="1968550" cy="1464494"/>
          </a:xfrm>
        </p:grpSpPr>
        <p:pic>
          <p:nvPicPr>
            <p:cNvPr id="64" name="Imagem 90"/>
            <p:cNvPicPr>
              <a:picLocks noChangeAspect="1"/>
            </p:cNvPicPr>
            <p:nvPr/>
          </p:nvPicPr>
          <p:blipFill>
            <a:blip r:embed="rId10" cstate="print"/>
            <a:srcRect/>
            <a:stretch>
              <a:fillRect/>
            </a:stretch>
          </p:blipFill>
          <p:spPr bwMode="auto">
            <a:xfrm>
              <a:off x="5724128" y="4653136"/>
              <a:ext cx="960438" cy="960438"/>
            </a:xfrm>
            <a:prstGeom prst="rect">
              <a:avLst/>
            </a:prstGeom>
            <a:noFill/>
            <a:ln w="9525">
              <a:noFill/>
              <a:miter lim="800000"/>
              <a:headEnd/>
              <a:tailEnd/>
            </a:ln>
          </p:spPr>
        </p:pic>
        <p:cxnSp>
          <p:nvCxnSpPr>
            <p:cNvPr id="75" name="Conector de seta reta 41"/>
            <p:cNvCxnSpPr>
              <a:cxnSpLocks noChangeShapeType="1"/>
            </p:cNvCxnSpPr>
            <p:nvPr/>
          </p:nvCxnSpPr>
          <p:spPr bwMode="auto">
            <a:xfrm>
              <a:off x="4716016" y="4149080"/>
              <a:ext cx="1080120" cy="720080"/>
            </a:xfrm>
            <a:prstGeom prst="straightConnector1">
              <a:avLst/>
            </a:prstGeom>
            <a:noFill/>
            <a:ln w="28575" algn="ctr">
              <a:solidFill>
                <a:srgbClr val="CC3300"/>
              </a:solidFill>
              <a:round/>
              <a:headEnd/>
              <a:tailEnd type="arrow" w="med" len="med"/>
            </a:ln>
          </p:spPr>
        </p:cxnSp>
      </p:grpSp>
      <p:grpSp>
        <p:nvGrpSpPr>
          <p:cNvPr id="87" name="86 Grupo"/>
          <p:cNvGrpSpPr/>
          <p:nvPr/>
        </p:nvGrpSpPr>
        <p:grpSpPr>
          <a:xfrm>
            <a:off x="6168009" y="4365104"/>
            <a:ext cx="1843561" cy="2492896"/>
            <a:chOff x="4644008" y="4365104"/>
            <a:chExt cx="1843561" cy="2492896"/>
          </a:xfrm>
        </p:grpSpPr>
        <p:pic>
          <p:nvPicPr>
            <p:cNvPr id="80" name="Imagem 17"/>
            <p:cNvPicPr>
              <a:picLocks noChangeAspect="1"/>
            </p:cNvPicPr>
            <p:nvPr/>
          </p:nvPicPr>
          <p:blipFill>
            <a:blip r:embed="rId11" cstate="print"/>
            <a:srcRect/>
            <a:stretch>
              <a:fillRect/>
            </a:stretch>
          </p:blipFill>
          <p:spPr bwMode="auto">
            <a:xfrm>
              <a:off x="5843001" y="6106716"/>
              <a:ext cx="644568" cy="751284"/>
            </a:xfrm>
            <a:prstGeom prst="rect">
              <a:avLst/>
            </a:prstGeom>
            <a:noFill/>
            <a:ln w="9525">
              <a:noFill/>
              <a:miter lim="800000"/>
              <a:headEnd/>
              <a:tailEnd/>
            </a:ln>
          </p:spPr>
        </p:pic>
        <p:cxnSp>
          <p:nvCxnSpPr>
            <p:cNvPr id="81" name="Conector de seta reta 41"/>
            <p:cNvCxnSpPr>
              <a:cxnSpLocks noChangeShapeType="1"/>
            </p:cNvCxnSpPr>
            <p:nvPr/>
          </p:nvCxnSpPr>
          <p:spPr bwMode="auto">
            <a:xfrm>
              <a:off x="4644008" y="4365104"/>
              <a:ext cx="1008112" cy="1584176"/>
            </a:xfrm>
            <a:prstGeom prst="straightConnector1">
              <a:avLst/>
            </a:prstGeom>
            <a:noFill/>
            <a:ln w="28575" algn="ctr">
              <a:solidFill>
                <a:srgbClr val="CC3300"/>
              </a:solidFill>
              <a:round/>
              <a:headEnd/>
              <a:tailEnd type="arrow" w="med" len="med"/>
            </a:ln>
          </p:spPr>
        </p:cxnSp>
      </p:grpSp>
      <p:pic>
        <p:nvPicPr>
          <p:cNvPr id="89" name="88 Imagen" descr="SciELO-México.png"/>
          <p:cNvPicPr>
            <a:picLocks noChangeAspect="1"/>
          </p:cNvPicPr>
          <p:nvPr/>
        </p:nvPicPr>
        <p:blipFill>
          <a:blip r:embed="rId12" cstate="print"/>
          <a:stretch>
            <a:fillRect/>
          </a:stretch>
        </p:blipFill>
        <p:spPr>
          <a:xfrm>
            <a:off x="9852590" y="2954945"/>
            <a:ext cx="1635003" cy="1015392"/>
          </a:xfrm>
          <a:prstGeom prst="rect">
            <a:avLst/>
          </a:prstGeom>
        </p:spPr>
      </p:pic>
      <p:cxnSp>
        <p:nvCxnSpPr>
          <p:cNvPr id="91" name="90 Conector recto de flecha"/>
          <p:cNvCxnSpPr>
            <a:endCxn id="89" idx="1"/>
          </p:cNvCxnSpPr>
          <p:nvPr/>
        </p:nvCxnSpPr>
        <p:spPr>
          <a:xfrm>
            <a:off x="8040216" y="3140968"/>
            <a:ext cx="1812374" cy="321673"/>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2" name="91 Conector recto de flecha"/>
          <p:cNvCxnSpPr/>
          <p:nvPr/>
        </p:nvCxnSpPr>
        <p:spPr>
          <a:xfrm flipV="1">
            <a:off x="8040216" y="3645023"/>
            <a:ext cx="1812374" cy="43204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9" name="98 Conector recto de flecha"/>
          <p:cNvCxnSpPr/>
          <p:nvPr/>
        </p:nvCxnSpPr>
        <p:spPr>
          <a:xfrm flipV="1">
            <a:off x="10640708" y="2558579"/>
            <a:ext cx="8384" cy="495672"/>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3082" name="Picture 10" descr="http://wokinfo.com/wok/img/wok-fb-follow.png"/>
          <p:cNvPicPr>
            <a:picLocks noChangeAspect="1" noChangeArrowheads="1"/>
          </p:cNvPicPr>
          <p:nvPr/>
        </p:nvPicPr>
        <p:blipFill>
          <a:blip r:embed="rId13" cstate="print"/>
          <a:srcRect l="8400" t="23109" r="16001" b="24071"/>
          <a:stretch>
            <a:fillRect/>
          </a:stretch>
        </p:blipFill>
        <p:spPr bwMode="auto">
          <a:xfrm>
            <a:off x="10128448" y="0"/>
            <a:ext cx="1296144" cy="1152128"/>
          </a:xfrm>
          <a:prstGeom prst="rect">
            <a:avLst/>
          </a:prstGeom>
          <a:noFill/>
        </p:spPr>
      </p:pic>
      <p:pic>
        <p:nvPicPr>
          <p:cNvPr id="101" name="100 Imagen" descr="REuters.jpg"/>
          <p:cNvPicPr>
            <a:picLocks noChangeAspect="1"/>
          </p:cNvPicPr>
          <p:nvPr/>
        </p:nvPicPr>
        <p:blipFill>
          <a:blip r:embed="rId14" cstate="print"/>
          <a:stretch>
            <a:fillRect/>
          </a:stretch>
        </p:blipFill>
        <p:spPr>
          <a:xfrm>
            <a:off x="10013140" y="1414713"/>
            <a:ext cx="1313904" cy="820152"/>
          </a:xfrm>
          <a:prstGeom prst="rect">
            <a:avLst/>
          </a:prstGeom>
        </p:spPr>
      </p:pic>
      <p:grpSp>
        <p:nvGrpSpPr>
          <p:cNvPr id="52" name="51 Grupo"/>
          <p:cNvGrpSpPr/>
          <p:nvPr/>
        </p:nvGrpSpPr>
        <p:grpSpPr>
          <a:xfrm>
            <a:off x="4943872" y="3384376"/>
            <a:ext cx="1872208" cy="3473624"/>
            <a:chOff x="3347864" y="3384376"/>
            <a:chExt cx="1944216" cy="3473624"/>
          </a:xfrm>
        </p:grpSpPr>
        <p:sp>
          <p:nvSpPr>
            <p:cNvPr id="50" name="49 Rectángulo"/>
            <p:cNvSpPr/>
            <p:nvPr/>
          </p:nvSpPr>
          <p:spPr>
            <a:xfrm>
              <a:off x="3347864" y="3384376"/>
              <a:ext cx="1944216" cy="3473624"/>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50 CuadroTexto"/>
            <p:cNvSpPr txBox="1"/>
            <p:nvPr/>
          </p:nvSpPr>
          <p:spPr>
            <a:xfrm>
              <a:off x="3563888" y="5877272"/>
              <a:ext cx="1584176" cy="861774"/>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s-MX" dirty="0"/>
                <a:t>Contratación externa </a:t>
              </a:r>
              <a:r>
                <a:rPr lang="es-MX" sz="1400" dirty="0"/>
                <a:t>(Editorial)</a:t>
              </a:r>
            </a:p>
          </p:txBody>
        </p:sp>
      </p:grpSp>
      <p:cxnSp>
        <p:nvCxnSpPr>
          <p:cNvPr id="102" name="101 Conector recto de flecha"/>
          <p:cNvCxnSpPr/>
          <p:nvPr/>
        </p:nvCxnSpPr>
        <p:spPr>
          <a:xfrm flipV="1">
            <a:off x="10671179" y="1182824"/>
            <a:ext cx="8384" cy="495672"/>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4" name="CaixaDeTexto 1"/>
          <p:cNvSpPr txBox="1">
            <a:spLocks noChangeArrowheads="1"/>
          </p:cNvSpPr>
          <p:nvPr/>
        </p:nvSpPr>
        <p:spPr bwMode="auto">
          <a:xfrm>
            <a:off x="6276528" y="313482"/>
            <a:ext cx="3851920" cy="954088"/>
          </a:xfrm>
          <a:prstGeom prst="rect">
            <a:avLst/>
          </a:prstGeom>
          <a:noFill/>
          <a:ln w="9525">
            <a:noFill/>
            <a:miter lim="800000"/>
            <a:headEnd/>
            <a:tailEnd/>
          </a:ln>
        </p:spPr>
        <p:txBody>
          <a:bodyPr wrap="square">
            <a:spAutoFit/>
          </a:bodyPr>
          <a:lstStyle/>
          <a:p>
            <a:pPr algn="ctr" defTabSz="457200" eaLnBrk="0" hangingPunct="0">
              <a:buClr>
                <a:srgbClr val="000000"/>
              </a:buClr>
              <a:buSzPct val="100000"/>
            </a:pPr>
            <a:r>
              <a:rPr lang="pt-BR" sz="2800" b="1" dirty="0" err="1">
                <a:solidFill>
                  <a:srgbClr val="000000"/>
                </a:solidFill>
                <a:latin typeface="Calibri" pitchFamily="34" charset="0"/>
                <a:ea typeface="Calibri" pitchFamily="34" charset="0"/>
                <a:cs typeface="Calibri" pitchFamily="34" charset="0"/>
              </a:rPr>
              <a:t>Flujo</a:t>
            </a:r>
            <a:r>
              <a:rPr lang="pt-BR" sz="2800" b="1" dirty="0">
                <a:solidFill>
                  <a:srgbClr val="000000"/>
                </a:solidFill>
                <a:latin typeface="Calibri" pitchFamily="34" charset="0"/>
                <a:ea typeface="Calibri" pitchFamily="34" charset="0"/>
                <a:cs typeface="Calibri" pitchFamily="34" charset="0"/>
              </a:rPr>
              <a:t> de </a:t>
            </a:r>
            <a:r>
              <a:rPr lang="pt-BR" sz="2800" b="1" dirty="0" err="1">
                <a:solidFill>
                  <a:srgbClr val="000000"/>
                </a:solidFill>
                <a:latin typeface="Calibri" pitchFamily="34" charset="0"/>
                <a:ea typeface="Calibri" pitchFamily="34" charset="0"/>
                <a:cs typeface="Calibri" pitchFamily="34" charset="0"/>
              </a:rPr>
              <a:t>evaluación</a:t>
            </a:r>
            <a:endParaRPr lang="pt-BR" sz="2800" b="1" dirty="0">
              <a:solidFill>
                <a:srgbClr val="000000"/>
              </a:solidFill>
              <a:latin typeface="Calibri" pitchFamily="34" charset="0"/>
              <a:ea typeface="Calibri" pitchFamily="34" charset="0"/>
              <a:cs typeface="Calibri" pitchFamily="34" charset="0"/>
            </a:endParaRPr>
          </a:p>
          <a:p>
            <a:pPr algn="ctr" defTabSz="457200" eaLnBrk="0" hangingPunct="0">
              <a:buClr>
                <a:srgbClr val="000000"/>
              </a:buClr>
              <a:buSzPct val="100000"/>
            </a:pPr>
            <a:r>
              <a:rPr lang="pt-BR" sz="2800" b="1" dirty="0">
                <a:solidFill>
                  <a:srgbClr val="000000"/>
                </a:solidFill>
                <a:latin typeface="Calibri" pitchFamily="34" charset="0"/>
                <a:ea typeface="Calibri" pitchFamily="34" charset="0"/>
                <a:cs typeface="Calibri" pitchFamily="34" charset="0"/>
              </a:rPr>
              <a:t> </a:t>
            </a:r>
            <a:endParaRPr lang="pt-BR" sz="2800" b="1" dirty="0">
              <a:solidFill>
                <a:srgbClr val="C00000"/>
              </a:solidFill>
              <a:latin typeface="Calibri" pitchFamily="34" charset="0"/>
              <a:ea typeface="Calibri" pitchFamily="34" charset="0"/>
              <a:cs typeface="Calibri" pitchFamily="34" charset="0"/>
            </a:endParaRPr>
          </a:p>
        </p:txBody>
      </p:sp>
      <p:pic>
        <p:nvPicPr>
          <p:cNvPr id="3084" name="Picture 12" descr="http://www.daadmx.org/imperia/md/images/mexiko/conacyt.jpg"/>
          <p:cNvPicPr>
            <a:picLocks noChangeAspect="1" noChangeArrowheads="1"/>
          </p:cNvPicPr>
          <p:nvPr/>
        </p:nvPicPr>
        <p:blipFill>
          <a:blip r:embed="rId15" cstate="print"/>
          <a:srcRect/>
          <a:stretch>
            <a:fillRect/>
          </a:stretch>
        </p:blipFill>
        <p:spPr bwMode="auto">
          <a:xfrm>
            <a:off x="3264460" y="1340768"/>
            <a:ext cx="1463388" cy="1106280"/>
          </a:xfrm>
          <a:prstGeom prst="rect">
            <a:avLst/>
          </a:prstGeom>
          <a:noFill/>
        </p:spPr>
      </p:pic>
      <p:cxnSp>
        <p:nvCxnSpPr>
          <p:cNvPr id="107" name="106 Conector recto de flecha"/>
          <p:cNvCxnSpPr>
            <a:stCxn id="105" idx="0"/>
          </p:cNvCxnSpPr>
          <p:nvPr/>
        </p:nvCxnSpPr>
        <p:spPr>
          <a:xfrm flipV="1">
            <a:off x="3935760" y="2463501"/>
            <a:ext cx="1539" cy="31742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8" name="97 CuadroTexto"/>
          <p:cNvSpPr txBox="1"/>
          <p:nvPr/>
        </p:nvSpPr>
        <p:spPr>
          <a:xfrm>
            <a:off x="9401580" y="2134793"/>
            <a:ext cx="2411760" cy="400110"/>
          </a:xfrm>
          <a:prstGeom prst="rect">
            <a:avLst/>
          </a:prstGeom>
          <a:solidFill>
            <a:srgbClr val="FF0000"/>
          </a:solidFill>
        </p:spPr>
        <p:txBody>
          <a:bodyPr wrap="square" rtlCol="0">
            <a:spAutoFit/>
          </a:bodyPr>
          <a:lstStyle/>
          <a:p>
            <a:r>
              <a:rPr lang="es-MX" sz="2000" dirty="0" err="1">
                <a:solidFill>
                  <a:schemeClr val="bg1"/>
                </a:solidFill>
                <a:effectLst>
                  <a:outerShdw blurRad="38100" dist="38100" dir="2700000" algn="tl">
                    <a:srgbClr val="000000">
                      <a:alpha val="43137"/>
                    </a:srgbClr>
                  </a:outerShdw>
                </a:effectLst>
              </a:rPr>
              <a:t>SciELO</a:t>
            </a:r>
            <a:r>
              <a:rPr lang="es-MX" sz="2000" dirty="0">
                <a:solidFill>
                  <a:schemeClr val="bg1"/>
                </a:solidFill>
                <a:effectLst>
                  <a:outerShdw blurRad="38100" dist="38100" dir="2700000" algn="tl">
                    <a:srgbClr val="000000">
                      <a:alpha val="43137"/>
                    </a:srgbClr>
                  </a:outerShdw>
                </a:effectLst>
              </a:rPr>
              <a:t> </a:t>
            </a:r>
            <a:r>
              <a:rPr lang="es-MX" sz="2000" dirty="0" err="1">
                <a:solidFill>
                  <a:schemeClr val="bg1"/>
                </a:solidFill>
                <a:effectLst>
                  <a:outerShdw blurRad="38100" dist="38100" dir="2700000" algn="tl">
                    <a:srgbClr val="000000">
                      <a:alpha val="43137"/>
                    </a:srgbClr>
                  </a:outerShdw>
                </a:effectLst>
              </a:rPr>
              <a:t>Citation</a:t>
            </a:r>
            <a:r>
              <a:rPr lang="es-MX" sz="2000" dirty="0">
                <a:solidFill>
                  <a:schemeClr val="bg1"/>
                </a:solidFill>
                <a:effectLst>
                  <a:outerShdw blurRad="38100" dist="38100" dir="2700000" algn="tl">
                    <a:srgbClr val="000000">
                      <a:alpha val="43137"/>
                    </a:srgbClr>
                  </a:outerShdw>
                </a:effectLst>
              </a:rPr>
              <a:t> </a:t>
            </a:r>
            <a:r>
              <a:rPr lang="es-MX" sz="2000" dirty="0" err="1">
                <a:solidFill>
                  <a:schemeClr val="bg1"/>
                </a:solidFill>
                <a:effectLst>
                  <a:outerShdw blurRad="38100" dist="38100" dir="2700000" algn="tl">
                    <a:srgbClr val="000000">
                      <a:alpha val="43137"/>
                    </a:srgbClr>
                  </a:outerShdw>
                </a:effectLst>
              </a:rPr>
              <a:t>Index</a:t>
            </a:r>
            <a:endParaRPr lang="es-MX" sz="2000" dirty="0">
              <a:solidFill>
                <a:schemeClr val="bg1"/>
              </a:solidFill>
              <a:effectLst>
                <a:outerShdw blurRad="38100" dist="38100" dir="2700000" algn="tl">
                  <a:srgbClr val="000000">
                    <a:alpha val="43137"/>
                  </a:srgbClr>
                </a:outerShdw>
              </a:effectLst>
            </a:endParaRPr>
          </a:p>
        </p:txBody>
      </p:sp>
      <p:sp>
        <p:nvSpPr>
          <p:cNvPr id="105" name="104 Rectángulo"/>
          <p:cNvSpPr/>
          <p:nvPr/>
        </p:nvSpPr>
        <p:spPr>
          <a:xfrm>
            <a:off x="2999656" y="2780928"/>
            <a:ext cx="1872208" cy="2952328"/>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6" name="CuadroTexto 55"/>
          <p:cNvSpPr txBox="1"/>
          <p:nvPr/>
        </p:nvSpPr>
        <p:spPr>
          <a:xfrm>
            <a:off x="144943" y="32427"/>
            <a:ext cx="4315932" cy="1200329"/>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b="1" dirty="0" err="1">
                <a:solidFill>
                  <a:srgbClr val="0070C0"/>
                </a:solidFill>
              </a:rPr>
              <a:t>SciELO</a:t>
            </a:r>
            <a:r>
              <a:rPr lang="es-MX" b="1" dirty="0">
                <a:solidFill>
                  <a:srgbClr val="0070C0"/>
                </a:solidFill>
              </a:rPr>
              <a:t>-México</a:t>
            </a:r>
            <a:r>
              <a:rPr lang="es-MX" dirty="0">
                <a:solidFill>
                  <a:srgbClr val="0070C0"/>
                </a:solidFill>
              </a:rPr>
              <a:t> ha sido integrado en el plan de edición electrónica y evaluación mediante indicadores </a:t>
            </a:r>
            <a:r>
              <a:rPr lang="es-MX" dirty="0" err="1">
                <a:solidFill>
                  <a:srgbClr val="0070C0"/>
                </a:solidFill>
              </a:rPr>
              <a:t>bibliométricos</a:t>
            </a:r>
            <a:r>
              <a:rPr lang="es-MX" dirty="0">
                <a:solidFill>
                  <a:srgbClr val="0070C0"/>
                </a:solidFill>
              </a:rPr>
              <a:t> implementado por </a:t>
            </a:r>
            <a:r>
              <a:rPr lang="es-MX" b="1" dirty="0">
                <a:solidFill>
                  <a:srgbClr val="0070C0"/>
                </a:solidFill>
              </a:rPr>
              <a:t>CONACYT</a:t>
            </a:r>
            <a:r>
              <a:rPr lang="es-MX" dirty="0">
                <a:solidFill>
                  <a:srgbClr val="0070C0"/>
                </a:solidFill>
              </a:rPr>
              <a:t> en </a:t>
            </a:r>
            <a:r>
              <a:rPr lang="es-MX" b="1" dirty="0">
                <a:solidFill>
                  <a:srgbClr val="0070C0"/>
                </a:solidFill>
              </a:rPr>
              <a:t>2013</a:t>
            </a:r>
          </a:p>
        </p:txBody>
      </p:sp>
      <p:sp>
        <p:nvSpPr>
          <p:cNvPr id="57" name="CuadroTexto 56"/>
          <p:cNvSpPr txBox="1"/>
          <p:nvPr/>
        </p:nvSpPr>
        <p:spPr>
          <a:xfrm>
            <a:off x="9477588" y="3961730"/>
            <a:ext cx="2343008" cy="2862322"/>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a:solidFill>
                  <a:srgbClr val="0070C0"/>
                </a:solidFill>
              </a:rPr>
              <a:t>Los indicadores generados por </a:t>
            </a:r>
            <a:r>
              <a:rPr lang="es-MX" b="1" dirty="0" err="1">
                <a:solidFill>
                  <a:srgbClr val="0070C0"/>
                </a:solidFill>
              </a:rPr>
              <a:t>SciELO</a:t>
            </a:r>
            <a:r>
              <a:rPr lang="es-MX" b="1" dirty="0">
                <a:solidFill>
                  <a:srgbClr val="0070C0"/>
                </a:solidFill>
              </a:rPr>
              <a:t>-México</a:t>
            </a:r>
            <a:r>
              <a:rPr lang="es-MX" dirty="0">
                <a:solidFill>
                  <a:srgbClr val="0070C0"/>
                </a:solidFill>
              </a:rPr>
              <a:t> y </a:t>
            </a:r>
            <a:r>
              <a:rPr lang="es-MX" b="1" dirty="0" err="1">
                <a:solidFill>
                  <a:srgbClr val="0070C0"/>
                </a:solidFill>
              </a:rPr>
              <a:t>SciELO</a:t>
            </a:r>
            <a:r>
              <a:rPr lang="es-MX" b="1" dirty="0">
                <a:solidFill>
                  <a:srgbClr val="0070C0"/>
                </a:solidFill>
              </a:rPr>
              <a:t> </a:t>
            </a:r>
            <a:r>
              <a:rPr lang="es-MX" b="1" dirty="0" err="1">
                <a:solidFill>
                  <a:srgbClr val="0070C0"/>
                </a:solidFill>
              </a:rPr>
              <a:t>Citation</a:t>
            </a:r>
            <a:r>
              <a:rPr lang="es-MX" b="1" dirty="0">
                <a:solidFill>
                  <a:srgbClr val="0070C0"/>
                </a:solidFill>
              </a:rPr>
              <a:t> </a:t>
            </a:r>
            <a:r>
              <a:rPr lang="es-MX" b="1" dirty="0" err="1">
                <a:solidFill>
                  <a:srgbClr val="0070C0"/>
                </a:solidFill>
              </a:rPr>
              <a:t>Index</a:t>
            </a:r>
            <a:r>
              <a:rPr lang="es-MX" b="1" dirty="0">
                <a:solidFill>
                  <a:srgbClr val="0070C0"/>
                </a:solidFill>
              </a:rPr>
              <a:t> </a:t>
            </a:r>
            <a:r>
              <a:rPr lang="es-MX" dirty="0">
                <a:solidFill>
                  <a:srgbClr val="0070C0"/>
                </a:solidFill>
              </a:rPr>
              <a:t>serán considerados para la evaluación del desempeño e impacto de las revistas que forman parte el </a:t>
            </a:r>
            <a:r>
              <a:rPr lang="es-MX" b="1" dirty="0">
                <a:solidFill>
                  <a:srgbClr val="0070C0"/>
                </a:solidFill>
              </a:rPr>
              <a:t>Índice CONACYT</a:t>
            </a:r>
          </a:p>
        </p:txBody>
      </p:sp>
    </p:spTree>
    <p:extLst>
      <p:ext uri="{BB962C8B-B14F-4D97-AF65-F5344CB8AC3E}">
        <p14:creationId xmlns:p14="http://schemas.microsoft.com/office/powerpoint/2010/main" val="112960854"/>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131805"/>
            <a:ext cx="11961628" cy="6555641"/>
          </a:xfrm>
          <a:prstGeom prst="rect">
            <a:avLst/>
          </a:prstGeom>
          <a:noFill/>
        </p:spPr>
        <p:txBody>
          <a:bodyPr wrap="square" rtlCol="0">
            <a:spAutoFit/>
          </a:bodyPr>
          <a:lstStyle/>
          <a:p>
            <a:r>
              <a:rPr lang="es-MX" sz="1600" dirty="0">
                <a:latin typeface="Century" panose="02040604050505020304" pitchFamily="18" charset="0"/>
              </a:rPr>
              <a:t>• </a:t>
            </a:r>
            <a:r>
              <a:rPr lang="es-MX" sz="1600" b="1" dirty="0">
                <a:latin typeface="Century" panose="02040604050505020304" pitchFamily="18" charset="0"/>
              </a:rPr>
              <a:t>1975</a:t>
            </a:r>
            <a:r>
              <a:rPr lang="es-MX" sz="1600" dirty="0">
                <a:latin typeface="Century" panose="02040604050505020304" pitchFamily="18" charset="0"/>
              </a:rPr>
              <a:t>: CLASE</a:t>
            </a:r>
          </a:p>
          <a:p>
            <a:r>
              <a:rPr lang="es-MX" sz="1600" dirty="0">
                <a:latin typeface="Century" panose="02040604050505020304" pitchFamily="18" charset="0"/>
              </a:rPr>
              <a:t>• </a:t>
            </a:r>
            <a:r>
              <a:rPr lang="es-MX" sz="1600" b="1" dirty="0">
                <a:latin typeface="Century" panose="02040604050505020304" pitchFamily="18" charset="0"/>
              </a:rPr>
              <a:t>1978</a:t>
            </a:r>
            <a:r>
              <a:rPr lang="es-MX" sz="1600" dirty="0">
                <a:latin typeface="Century" panose="02040604050505020304" pitchFamily="18" charset="0"/>
              </a:rPr>
              <a:t>: PERIÓDICA	bases de datos referencial = registros bibliográficos de artículos de revistas</a:t>
            </a:r>
          </a:p>
          <a:p>
            <a:endParaRPr lang="es-MX" sz="1100" dirty="0">
              <a:latin typeface="Century" panose="02040604050505020304" pitchFamily="18" charset="0"/>
            </a:endParaRPr>
          </a:p>
          <a:p>
            <a:r>
              <a:rPr lang="es-MX" sz="1600" dirty="0">
                <a:latin typeface="Century" panose="02040604050505020304" pitchFamily="18" charset="0"/>
              </a:rPr>
              <a:t>• </a:t>
            </a:r>
            <a:r>
              <a:rPr lang="es-MX" sz="1600" b="1" dirty="0">
                <a:latin typeface="Century" panose="02040604050505020304" pitchFamily="18" charset="0"/>
              </a:rPr>
              <a:t>1997</a:t>
            </a:r>
            <a:r>
              <a:rPr lang="es-MX" sz="1600" dirty="0">
                <a:latin typeface="Century" panose="02040604050505020304" pitchFamily="18" charset="0"/>
              </a:rPr>
              <a:t>: </a:t>
            </a:r>
            <a:r>
              <a:rPr lang="es-MX" sz="1600" dirty="0" smtClean="0">
                <a:latin typeface="Century" panose="02040604050505020304" pitchFamily="18" charset="0"/>
              </a:rPr>
              <a:t>LATINDEX / CLASE y PERIÓDICA en líne</a:t>
            </a:r>
            <a:r>
              <a:rPr lang="es-MX" sz="1600" dirty="0" smtClean="0">
                <a:latin typeface="Century" panose="02040604050505020304" pitchFamily="18" charset="0"/>
              </a:rPr>
              <a:t>a (ALEPH)</a:t>
            </a:r>
            <a:r>
              <a:rPr lang="es-MX" sz="1600" dirty="0">
                <a:latin typeface="Century" panose="02040604050505020304" pitchFamily="18" charset="0"/>
              </a:rPr>
              <a:t>	</a:t>
            </a:r>
          </a:p>
          <a:p>
            <a:endParaRPr lang="es-MX" sz="1100" dirty="0">
              <a:latin typeface="Century" panose="02040604050505020304" pitchFamily="18" charset="0"/>
            </a:endParaRPr>
          </a:p>
          <a:p>
            <a:r>
              <a:rPr lang="es-MX" sz="1600" dirty="0">
                <a:latin typeface="Century" panose="02040604050505020304" pitchFamily="18" charset="0"/>
              </a:rPr>
              <a:t>• </a:t>
            </a:r>
            <a:r>
              <a:rPr lang="es-MX" sz="1600" b="1" dirty="0">
                <a:latin typeface="Century" panose="02040604050505020304" pitchFamily="18" charset="0"/>
              </a:rPr>
              <a:t>2001</a:t>
            </a:r>
            <a:r>
              <a:rPr lang="es-MX" sz="1600" dirty="0">
                <a:latin typeface="Century" panose="02040604050505020304" pitchFamily="18" charset="0"/>
              </a:rPr>
              <a:t>: </a:t>
            </a:r>
            <a:r>
              <a:rPr lang="es-MX" sz="1600" dirty="0" err="1">
                <a:latin typeface="Century" panose="02040604050505020304" pitchFamily="18" charset="0"/>
              </a:rPr>
              <a:t>SciELO</a:t>
            </a:r>
            <a:r>
              <a:rPr lang="es-MX" sz="1600" dirty="0">
                <a:latin typeface="Century" panose="02040604050505020304" pitchFamily="18" charset="0"/>
              </a:rPr>
              <a:t>-México   	CENIDSP (Inst. </a:t>
            </a:r>
            <a:r>
              <a:rPr lang="es-MX" sz="1600" dirty="0" err="1">
                <a:latin typeface="Century" panose="02040604050505020304" pitchFamily="18" charset="0"/>
              </a:rPr>
              <a:t>Nal</a:t>
            </a:r>
            <a:r>
              <a:rPr lang="es-MX" sz="1600" dirty="0">
                <a:latin typeface="Century" panose="02040604050505020304" pitchFamily="18" charset="0"/>
              </a:rPr>
              <a:t>. Salud Pública. CD-ROM ARTEMISA) / DGSCA-DGB</a:t>
            </a:r>
          </a:p>
          <a:p>
            <a:endParaRPr lang="es-MX" sz="1100" dirty="0">
              <a:latin typeface="Century" panose="02040604050505020304" pitchFamily="18" charset="0"/>
            </a:endParaRPr>
          </a:p>
          <a:p>
            <a:r>
              <a:rPr lang="es-MX" sz="1600" dirty="0">
                <a:latin typeface="Century" panose="02040604050505020304" pitchFamily="18" charset="0"/>
              </a:rPr>
              <a:t>• </a:t>
            </a:r>
            <a:r>
              <a:rPr lang="es-MX" sz="1600" b="1" dirty="0">
                <a:latin typeface="Century" panose="02040604050505020304" pitchFamily="18" charset="0"/>
              </a:rPr>
              <a:t>2004</a:t>
            </a:r>
            <a:r>
              <a:rPr lang="es-MX" sz="1600" dirty="0">
                <a:latin typeface="Century" panose="02040604050505020304" pitchFamily="18" charset="0"/>
              </a:rPr>
              <a:t>: </a:t>
            </a:r>
            <a:r>
              <a:rPr lang="es-MX" sz="1600" dirty="0" err="1">
                <a:latin typeface="Century" panose="02040604050505020304" pitchFamily="18" charset="0"/>
              </a:rPr>
              <a:t>RedALyC</a:t>
            </a:r>
            <a:r>
              <a:rPr lang="es-MX" sz="1600" dirty="0">
                <a:latin typeface="Century" panose="02040604050505020304" pitchFamily="18" charset="0"/>
              </a:rPr>
              <a:t> - UAEM</a:t>
            </a:r>
          </a:p>
          <a:p>
            <a:endParaRPr lang="es-MX" sz="1100" dirty="0">
              <a:latin typeface="Century" panose="02040604050505020304" pitchFamily="18" charset="0"/>
            </a:endParaRPr>
          </a:p>
          <a:p>
            <a:r>
              <a:rPr lang="es-MX" sz="1600" dirty="0">
                <a:latin typeface="Century" panose="02040604050505020304" pitchFamily="18" charset="0"/>
              </a:rPr>
              <a:t>• </a:t>
            </a:r>
            <a:r>
              <a:rPr lang="es-MX" sz="1600" b="1" dirty="0">
                <a:latin typeface="Century" panose="02040604050505020304" pitchFamily="18" charset="0"/>
              </a:rPr>
              <a:t>2005</a:t>
            </a:r>
            <a:r>
              <a:rPr lang="es-MX" sz="1600" dirty="0">
                <a:latin typeface="Century" panose="02040604050505020304" pitchFamily="18" charset="0"/>
              </a:rPr>
              <a:t>: </a:t>
            </a:r>
            <a:r>
              <a:rPr lang="es-MX" sz="1600" dirty="0" err="1">
                <a:latin typeface="Century" panose="02040604050505020304" pitchFamily="18" charset="0"/>
              </a:rPr>
              <a:t>SciELO</a:t>
            </a:r>
            <a:r>
              <a:rPr lang="es-MX" sz="1600" dirty="0">
                <a:latin typeface="Century" panose="02040604050505020304" pitchFamily="18" charset="0"/>
              </a:rPr>
              <a:t>-México  	DGB / Salen DGSCA y CENISP – INSP</a:t>
            </a:r>
          </a:p>
          <a:p>
            <a:endParaRPr lang="es-MX" sz="1100" dirty="0">
              <a:latin typeface="Century" panose="02040604050505020304" pitchFamily="18" charset="0"/>
            </a:endParaRPr>
          </a:p>
          <a:p>
            <a:r>
              <a:rPr lang="es-MX" sz="1600" dirty="0">
                <a:latin typeface="Century" panose="02040604050505020304" pitchFamily="18" charset="0"/>
              </a:rPr>
              <a:t>• </a:t>
            </a:r>
            <a:r>
              <a:rPr lang="es-MX" sz="1600" b="1" dirty="0" smtClean="0">
                <a:latin typeface="Century" panose="02040604050505020304" pitchFamily="18" charset="0"/>
              </a:rPr>
              <a:t>2007</a:t>
            </a:r>
            <a:r>
              <a:rPr lang="es-MX" sz="1600" dirty="0" smtClean="0">
                <a:latin typeface="Century" panose="02040604050505020304" pitchFamily="18" charset="0"/>
              </a:rPr>
              <a:t>: HEVILA		CLASE y PERIÓDICA adquieren acervo propio y se convierten en repositorios híbridos</a:t>
            </a:r>
            <a:endParaRPr lang="es-MX" sz="1600" dirty="0" smtClean="0">
              <a:latin typeface="Century" panose="02040604050505020304" pitchFamily="18" charset="0"/>
            </a:endParaRPr>
          </a:p>
          <a:p>
            <a:r>
              <a:rPr lang="es-MX" sz="1600" dirty="0" smtClean="0">
                <a:latin typeface="Century" panose="02040604050505020304" pitchFamily="18" charset="0"/>
              </a:rPr>
              <a:t>• </a:t>
            </a:r>
            <a:r>
              <a:rPr lang="es-MX" sz="1600" b="1" dirty="0">
                <a:latin typeface="Century" panose="02040604050505020304" pitchFamily="18" charset="0"/>
              </a:rPr>
              <a:t>2007-2008</a:t>
            </a:r>
            <a:r>
              <a:rPr lang="es-MX" sz="1600" dirty="0">
                <a:latin typeface="Century" panose="02040604050505020304" pitchFamily="18" charset="0"/>
              </a:rPr>
              <a:t>: 		</a:t>
            </a:r>
            <a:r>
              <a:rPr lang="es-MX" sz="1600" dirty="0" err="1">
                <a:latin typeface="Century" panose="02040604050505020304" pitchFamily="18" charset="0"/>
              </a:rPr>
              <a:t>SciELO</a:t>
            </a:r>
            <a:r>
              <a:rPr lang="es-MX" sz="1600" dirty="0">
                <a:latin typeface="Century" panose="02040604050505020304" pitchFamily="18" charset="0"/>
              </a:rPr>
              <a:t>-México: financiamiento </a:t>
            </a:r>
            <a:r>
              <a:rPr lang="es-MX" sz="1600" dirty="0" err="1">
                <a:latin typeface="Century" panose="02040604050505020304" pitchFamily="18" charset="0"/>
              </a:rPr>
              <a:t>Macroproyecto</a:t>
            </a:r>
            <a:r>
              <a:rPr lang="es-MX" sz="1600" dirty="0">
                <a:latin typeface="Century" panose="02040604050505020304" pitchFamily="18" charset="0"/>
              </a:rPr>
              <a:t>: Tecnologías para la Universidad de</a:t>
            </a:r>
            <a:br>
              <a:rPr lang="es-MX" sz="1600" dirty="0">
                <a:latin typeface="Century" panose="02040604050505020304" pitchFamily="18" charset="0"/>
              </a:rPr>
            </a:br>
            <a:r>
              <a:rPr lang="es-MX" sz="1600" dirty="0">
                <a:latin typeface="Century" panose="02040604050505020304" pitchFamily="18" charset="0"/>
              </a:rPr>
              <a:t>			la Información y la Computación (MTUIC) – UNAM</a:t>
            </a:r>
          </a:p>
          <a:p>
            <a:endParaRPr lang="es-MX" sz="1100" dirty="0">
              <a:latin typeface="Century" panose="02040604050505020304" pitchFamily="18" charset="0"/>
            </a:endParaRPr>
          </a:p>
          <a:p>
            <a:r>
              <a:rPr lang="es-MX" sz="1600" dirty="0">
                <a:latin typeface="Century" panose="02040604050505020304" pitchFamily="18" charset="0"/>
              </a:rPr>
              <a:t>• </a:t>
            </a:r>
            <a:r>
              <a:rPr lang="es-MX" sz="1600" b="1" dirty="0">
                <a:latin typeface="Century" panose="02040604050505020304" pitchFamily="18" charset="0"/>
              </a:rPr>
              <a:t>2009 - </a:t>
            </a:r>
            <a:r>
              <a:rPr lang="es-MX" sz="1600" dirty="0">
                <a:latin typeface="Century" panose="02040604050505020304" pitchFamily="18" charset="0"/>
              </a:rPr>
              <a:t>: 		Financiamiento CONACYT  / CONACYT deja </a:t>
            </a:r>
            <a:r>
              <a:rPr lang="es-MX" sz="1600" dirty="0" err="1">
                <a:latin typeface="Century" panose="02040604050505020304" pitchFamily="18" charset="0"/>
              </a:rPr>
              <a:t>RedALyC</a:t>
            </a:r>
            <a:endParaRPr lang="es-MX" sz="1600" dirty="0">
              <a:latin typeface="Century" panose="02040604050505020304" pitchFamily="18" charset="0"/>
            </a:endParaRPr>
          </a:p>
          <a:p>
            <a:endParaRPr lang="es-MX" sz="1100" dirty="0">
              <a:latin typeface="Century" panose="02040604050505020304" pitchFamily="18" charset="0"/>
            </a:endParaRPr>
          </a:p>
          <a:p>
            <a:r>
              <a:rPr lang="es-MX" sz="1600" dirty="0">
                <a:latin typeface="Century" panose="02040604050505020304" pitchFamily="18" charset="0"/>
              </a:rPr>
              <a:t>• </a:t>
            </a:r>
            <a:r>
              <a:rPr lang="es-MX" sz="1600" b="1" dirty="0">
                <a:latin typeface="Century" panose="02040604050505020304" pitchFamily="18" charset="0"/>
              </a:rPr>
              <a:t>2009</a:t>
            </a:r>
            <a:r>
              <a:rPr lang="es-MX" sz="1600" dirty="0">
                <a:latin typeface="Century" panose="02040604050505020304" pitchFamily="18" charset="0"/>
              </a:rPr>
              <a:t>: 			Portal de revistas UNAM – Open </a:t>
            </a:r>
            <a:r>
              <a:rPr lang="es-MX" sz="1600" dirty="0" err="1">
                <a:latin typeface="Century" panose="02040604050505020304" pitchFamily="18" charset="0"/>
              </a:rPr>
              <a:t>Journal</a:t>
            </a:r>
            <a:r>
              <a:rPr lang="es-MX" sz="1600" dirty="0">
                <a:latin typeface="Century" panose="02040604050505020304" pitchFamily="18" charset="0"/>
              </a:rPr>
              <a:t> </a:t>
            </a:r>
            <a:r>
              <a:rPr lang="es-MX" sz="1600" dirty="0" err="1">
                <a:latin typeface="Century" panose="02040604050505020304" pitchFamily="18" charset="0"/>
              </a:rPr>
              <a:t>System</a:t>
            </a:r>
            <a:r>
              <a:rPr lang="es-MX" sz="1600" dirty="0">
                <a:latin typeface="Century" panose="02040604050505020304" pitchFamily="18" charset="0"/>
              </a:rPr>
              <a:t> (OJS) </a:t>
            </a:r>
          </a:p>
          <a:p>
            <a:r>
              <a:rPr lang="es-MX" sz="1600" dirty="0">
                <a:latin typeface="Century" panose="02040604050505020304" pitchFamily="18" charset="0"/>
              </a:rPr>
              <a:t>			“Competencia interinstitucional” </a:t>
            </a:r>
            <a:r>
              <a:rPr lang="es-MX" sz="1600" dirty="0" err="1">
                <a:latin typeface="Century" panose="02040604050505020304" pitchFamily="18" charset="0"/>
              </a:rPr>
              <a:t>Sria</a:t>
            </a:r>
            <a:r>
              <a:rPr lang="es-MX" sz="1600" dirty="0">
                <a:latin typeface="Century" panose="02040604050505020304" pitchFamily="18" charset="0"/>
              </a:rPr>
              <a:t>. General - </a:t>
            </a:r>
            <a:r>
              <a:rPr lang="es-MX" sz="1600" dirty="0" err="1">
                <a:latin typeface="Century" panose="02040604050505020304" pitchFamily="18" charset="0"/>
              </a:rPr>
              <a:t>Sria</a:t>
            </a:r>
            <a:r>
              <a:rPr lang="es-MX" sz="1600" dirty="0">
                <a:latin typeface="Century" panose="02040604050505020304" pitchFamily="18" charset="0"/>
              </a:rPr>
              <a:t> de Des. Institucional</a:t>
            </a:r>
          </a:p>
          <a:p>
            <a:r>
              <a:rPr lang="es-MX" sz="1050" dirty="0">
                <a:latin typeface="Century" panose="02040604050505020304" pitchFamily="18" charset="0"/>
              </a:rPr>
              <a:t>	</a:t>
            </a:r>
            <a:r>
              <a:rPr lang="es-MX" sz="1600" dirty="0">
                <a:latin typeface="Century" panose="02040604050505020304" pitchFamily="18" charset="0"/>
              </a:rPr>
              <a:t>						</a:t>
            </a:r>
          </a:p>
          <a:p>
            <a:r>
              <a:rPr lang="es-MX" sz="1600" dirty="0">
                <a:latin typeface="Century" panose="02040604050505020304" pitchFamily="18" charset="0"/>
              </a:rPr>
              <a:t>• </a:t>
            </a:r>
            <a:r>
              <a:rPr lang="es-MX" sz="1600" b="1" dirty="0">
                <a:latin typeface="Century" panose="02040604050505020304" pitchFamily="18" charset="0"/>
              </a:rPr>
              <a:t>2010</a:t>
            </a:r>
            <a:r>
              <a:rPr lang="es-MX" sz="1600" dirty="0">
                <a:latin typeface="Century" panose="02040604050505020304" pitchFamily="18" charset="0"/>
              </a:rPr>
              <a:t>: 			Certificación </a:t>
            </a:r>
            <a:r>
              <a:rPr lang="es-MX" sz="1600" dirty="0" err="1">
                <a:latin typeface="Century" panose="02040604050505020304" pitchFamily="18" charset="0"/>
              </a:rPr>
              <a:t>SciELO</a:t>
            </a:r>
            <a:r>
              <a:rPr lang="es-MX" sz="1600" dirty="0">
                <a:latin typeface="Century" panose="02040604050505020304" pitchFamily="18" charset="0"/>
              </a:rPr>
              <a:t>-México</a:t>
            </a:r>
          </a:p>
          <a:p>
            <a:endParaRPr lang="es-MX" sz="1100" dirty="0">
              <a:latin typeface="Century" panose="02040604050505020304" pitchFamily="18" charset="0"/>
            </a:endParaRPr>
          </a:p>
          <a:p>
            <a:r>
              <a:rPr lang="es-MX" sz="1600" dirty="0">
                <a:latin typeface="Century" panose="02040604050505020304" pitchFamily="18" charset="0"/>
              </a:rPr>
              <a:t>• </a:t>
            </a:r>
            <a:r>
              <a:rPr lang="es-MX" sz="1600" b="1" dirty="0">
                <a:latin typeface="Century" panose="02040604050505020304" pitchFamily="18" charset="0"/>
              </a:rPr>
              <a:t>2013</a:t>
            </a:r>
            <a:r>
              <a:rPr lang="es-MX" sz="1600" dirty="0">
                <a:latin typeface="Century" panose="02040604050505020304" pitchFamily="18" charset="0"/>
              </a:rPr>
              <a:t>: 			Convenio CONACYT – DGTIC/DGB para desarrollo revistas Índice CONACYT</a:t>
            </a:r>
          </a:p>
          <a:p>
            <a:endParaRPr lang="es-MX" sz="1100" dirty="0">
              <a:latin typeface="Century" panose="02040604050505020304" pitchFamily="18" charset="0"/>
            </a:endParaRPr>
          </a:p>
          <a:p>
            <a:r>
              <a:rPr lang="es-MX" sz="1600" dirty="0">
                <a:latin typeface="Century" panose="02040604050505020304" pitchFamily="18" charset="0"/>
              </a:rPr>
              <a:t>• </a:t>
            </a:r>
            <a:r>
              <a:rPr lang="es-MX" sz="1600" b="1" dirty="0">
                <a:latin typeface="Century" panose="02040604050505020304" pitchFamily="18" charset="0"/>
              </a:rPr>
              <a:t>2014</a:t>
            </a:r>
            <a:r>
              <a:rPr lang="es-MX" sz="1600" dirty="0">
                <a:latin typeface="Century" panose="02040604050505020304" pitchFamily="18" charset="0"/>
              </a:rPr>
              <a:t>: 			Congreso Internacional PKP – OJS (</a:t>
            </a:r>
            <a:r>
              <a:rPr lang="es-MX" sz="1600" dirty="0" err="1">
                <a:latin typeface="Century" panose="02040604050505020304" pitchFamily="18" charset="0"/>
              </a:rPr>
              <a:t>Fac</a:t>
            </a:r>
            <a:r>
              <a:rPr lang="es-MX" sz="1600" dirty="0">
                <a:latin typeface="Century" panose="02040604050505020304" pitchFamily="18" charset="0"/>
              </a:rPr>
              <a:t>. de Ciencias, UNAM)</a:t>
            </a:r>
          </a:p>
          <a:p>
            <a:endParaRPr lang="es-MX" sz="1100" dirty="0">
              <a:latin typeface="Century" panose="02040604050505020304" pitchFamily="18" charset="0"/>
            </a:endParaRPr>
          </a:p>
          <a:p>
            <a:r>
              <a:rPr lang="es-MX" sz="1600" dirty="0">
                <a:latin typeface="Century" panose="02040604050505020304" pitchFamily="18" charset="0"/>
              </a:rPr>
              <a:t>• </a:t>
            </a:r>
            <a:r>
              <a:rPr lang="es-MX" sz="1600" b="1" dirty="0">
                <a:latin typeface="Century" panose="02040604050505020304" pitchFamily="18" charset="0"/>
              </a:rPr>
              <a:t>2014-2015</a:t>
            </a:r>
            <a:r>
              <a:rPr lang="es-MX" sz="1600" dirty="0">
                <a:latin typeface="Century" panose="02040604050505020304" pitchFamily="18" charset="0"/>
              </a:rPr>
              <a:t>:		Convenio </a:t>
            </a:r>
            <a:r>
              <a:rPr lang="es-MX" sz="1600" dirty="0" err="1">
                <a:latin typeface="Century" panose="02040604050505020304" pitchFamily="18" charset="0"/>
              </a:rPr>
              <a:t>Elsevier</a:t>
            </a:r>
            <a:r>
              <a:rPr lang="es-MX" sz="1600" dirty="0">
                <a:latin typeface="Century" panose="02040604050505020304" pitchFamily="18" charset="0"/>
              </a:rPr>
              <a:t>    /    Debate UNAM vs CONACYT</a:t>
            </a:r>
          </a:p>
          <a:p>
            <a:endParaRPr lang="es-MX" sz="1100" dirty="0">
              <a:latin typeface="Century" panose="02040604050505020304" pitchFamily="18" charset="0"/>
            </a:endParaRPr>
          </a:p>
          <a:p>
            <a:r>
              <a:rPr lang="es-MX" sz="1600" dirty="0">
                <a:latin typeface="Century" panose="02040604050505020304" pitchFamily="18" charset="0"/>
              </a:rPr>
              <a:t>• </a:t>
            </a:r>
            <a:r>
              <a:rPr lang="es-MX" sz="1600" b="1" dirty="0">
                <a:latin typeface="Century" panose="02040604050505020304" pitchFamily="18" charset="0"/>
              </a:rPr>
              <a:t>2016</a:t>
            </a:r>
            <a:r>
              <a:rPr lang="es-MX" sz="1600" dirty="0">
                <a:latin typeface="Century" panose="02040604050505020304" pitchFamily="18" charset="0"/>
              </a:rPr>
              <a:t>:			Sistema de Clasificación sustituye al Índice CONACYT / </a:t>
            </a:r>
            <a:r>
              <a:rPr lang="es-MX" sz="1600" dirty="0" err="1">
                <a:latin typeface="Century" panose="02040604050505020304" pitchFamily="18" charset="0"/>
              </a:rPr>
              <a:t>Scimago</a:t>
            </a:r>
            <a:r>
              <a:rPr lang="es-MX" sz="1600" dirty="0">
                <a:latin typeface="Century" panose="02040604050505020304" pitchFamily="18" charset="0"/>
              </a:rPr>
              <a:t> asesora a CONACYT</a:t>
            </a:r>
            <a:endParaRPr lang="es-MX" sz="1600" dirty="0"/>
          </a:p>
        </p:txBody>
      </p:sp>
    </p:spTree>
    <p:extLst>
      <p:ext uri="{BB962C8B-B14F-4D97-AF65-F5344CB8AC3E}">
        <p14:creationId xmlns:p14="http://schemas.microsoft.com/office/powerpoint/2010/main" val="4854110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4172" y="-87086"/>
            <a:ext cx="7750628" cy="7232749"/>
          </a:xfrm>
          <a:prstGeom prst="rect">
            <a:avLst/>
          </a:prstGeom>
          <a:noFill/>
        </p:spPr>
        <p:txBody>
          <a:bodyPr wrap="square" rtlCol="0">
            <a:spAutoFit/>
          </a:bodyPr>
          <a:lstStyle/>
          <a:p>
            <a:r>
              <a:rPr lang="en-US" sz="1600" dirty="0"/>
              <a:t> </a:t>
            </a:r>
            <a:endParaRPr lang="es-MX" sz="1600" dirty="0"/>
          </a:p>
          <a:p>
            <a:r>
              <a:rPr lang="es-MX" sz="1600" dirty="0"/>
              <a:t>• </a:t>
            </a:r>
            <a:r>
              <a:rPr lang="es-MX" sz="1600" b="1" dirty="0" smtClean="0"/>
              <a:t>Resúmenes </a:t>
            </a:r>
            <a:r>
              <a:rPr lang="es-MX" sz="1600" b="1" dirty="0"/>
              <a:t>sobre las ciencias acuáticas y la pesca (ASFA) </a:t>
            </a:r>
            <a:r>
              <a:rPr lang="es-MX" sz="1600" dirty="0"/>
              <a:t>es un Sistema Internacional Cooperativo que incluye un servicio de resúmenes e índices sobre las publicaciones mundiales de ciencia, tecnología y ordenación de recursos y ambientes marinos, de aguas salobres y de agua dulce, incluidos sus aspectos socioeconómicos y jurídicos.</a:t>
            </a:r>
          </a:p>
          <a:p>
            <a:endParaRPr lang="es-MX" sz="1600" dirty="0" smtClean="0"/>
          </a:p>
          <a:p>
            <a:r>
              <a:rPr lang="es-MX" sz="1600" dirty="0" smtClean="0"/>
              <a:t>• La </a:t>
            </a:r>
            <a:r>
              <a:rPr lang="es-MX" sz="1600" dirty="0"/>
              <a:t>Asociación ASFA se compone de una red internacional de instituciones y organizaciones colaboradoras. Los asociados de ASFA se responsabilizan de la supervisión, la selección, el resumen y la indexación de la literatura sobre ciencias acuáticas con el fin de incluirla en la base de datos bibliográfica de ASFA. </a:t>
            </a:r>
            <a:endParaRPr lang="es-MX" sz="1600" dirty="0" smtClean="0"/>
          </a:p>
          <a:p>
            <a:endParaRPr lang="es-MX" sz="1600" dirty="0"/>
          </a:p>
          <a:p>
            <a:r>
              <a:rPr lang="es-MX" sz="1600" dirty="0"/>
              <a:t>• </a:t>
            </a:r>
            <a:r>
              <a:rPr lang="es-MX" sz="1600" dirty="0" smtClean="0"/>
              <a:t>ASFA </a:t>
            </a:r>
            <a:r>
              <a:rPr lang="es-MX" sz="1600" dirty="0"/>
              <a:t>es el resultado de la colaboración de los siguientes asociados:</a:t>
            </a:r>
          </a:p>
          <a:p>
            <a:pPr lvl="0"/>
            <a:r>
              <a:rPr lang="es-MX" sz="1600" dirty="0">
                <a:hlinkClick r:id="rId3"/>
              </a:rPr>
              <a:t>Asociados de las Naciones Unidas copatrocinadores de ASFA</a:t>
            </a:r>
            <a:r>
              <a:rPr lang="es-MX" sz="1600" dirty="0"/>
              <a:t/>
            </a:r>
            <a:br>
              <a:rPr lang="es-MX" sz="1600" dirty="0"/>
            </a:br>
            <a:r>
              <a:rPr lang="es-MX" sz="1600" dirty="0"/>
              <a:t>Los cuatro asociados de las Naciones Unidas copatrocinadores de ASFA, además de contribuir a la preparación del material, se ocupan de ayudar a los países en desarrollo a participar como socios de ASFA.</a:t>
            </a:r>
          </a:p>
          <a:p>
            <a:pPr lvl="0"/>
            <a:r>
              <a:rPr lang="es-MX" sz="1600" dirty="0">
                <a:hlinkClick r:id="rId3"/>
              </a:rPr>
              <a:t>Asociados internacionales de ASFA</a:t>
            </a:r>
            <a:r>
              <a:rPr lang="es-MX" sz="1600" dirty="0"/>
              <a:t/>
            </a:r>
            <a:br>
              <a:rPr lang="es-MX" sz="1600" dirty="0"/>
            </a:br>
            <a:r>
              <a:rPr lang="es-MX" sz="1600" dirty="0"/>
              <a:t>Los 12 asociados internacionales de ASFA contribuyen aportando referencias bibliográficas a las obras publicadas dentro de su ámbito geográfico o temático, incluidas sus propias publicaciones.</a:t>
            </a:r>
          </a:p>
          <a:p>
            <a:pPr lvl="0"/>
            <a:r>
              <a:rPr lang="es-MX" sz="1600" dirty="0">
                <a:hlinkClick r:id="rId3"/>
              </a:rPr>
              <a:t>Asociados nacionales de ASFA</a:t>
            </a:r>
            <a:r>
              <a:rPr lang="es-MX" sz="1600" dirty="0"/>
              <a:t/>
            </a:r>
            <a:br>
              <a:rPr lang="es-MX" sz="1600" dirty="0"/>
            </a:br>
            <a:r>
              <a:rPr lang="es-MX" sz="1600" dirty="0"/>
              <a:t>Los 52 asociados nacionales de ASFA contribuyen preparando referencias bibliográficas para las obras publicadas dentro de sus propios países.</a:t>
            </a:r>
          </a:p>
          <a:p>
            <a:pPr lvl="0"/>
            <a:r>
              <a:rPr lang="es-MX" sz="1600" dirty="0">
                <a:hlinkClick r:id="rId3"/>
              </a:rPr>
              <a:t>El editor asociado de ASFA, (</a:t>
            </a:r>
            <a:r>
              <a:rPr lang="es-MX" sz="1600" dirty="0" err="1">
                <a:hlinkClick r:id="rId3"/>
              </a:rPr>
              <a:t>ProQuest</a:t>
            </a:r>
            <a:r>
              <a:rPr lang="es-MX" sz="1600" dirty="0">
                <a:hlinkClick r:id="rId3"/>
              </a:rPr>
              <a:t>)</a:t>
            </a:r>
            <a:r>
              <a:rPr lang="es-MX" sz="1600" dirty="0"/>
              <a:t/>
            </a:r>
            <a:br>
              <a:rPr lang="es-MX" sz="1600" dirty="0"/>
            </a:br>
            <a:r>
              <a:rPr lang="es-MX" sz="1600" dirty="0"/>
              <a:t>Los asociados de ASFA presentan sus aportaciones (en un medio con posibilidad de búsqueda por ordenador) al editor asociado de ASFA, </a:t>
            </a:r>
            <a:r>
              <a:rPr lang="es-MX" sz="1600" b="1" dirty="0" err="1"/>
              <a:t>ProQuest</a:t>
            </a:r>
            <a:r>
              <a:rPr lang="es-MX" sz="1600" dirty="0"/>
              <a:t> (por su parte, </a:t>
            </a:r>
            <a:r>
              <a:rPr lang="es-MX" sz="1600" dirty="0" err="1"/>
              <a:t>ProQuest</a:t>
            </a:r>
            <a:r>
              <a:rPr lang="es-MX" sz="1600" dirty="0"/>
              <a:t> prepara una gran parte del material de ASFA</a:t>
            </a:r>
            <a:r>
              <a:rPr lang="es-MX" sz="1600" dirty="0" smtClean="0"/>
              <a:t>). </a:t>
            </a:r>
            <a:r>
              <a:rPr lang="es-MX" sz="1600" dirty="0" err="1"/>
              <a:t>ProQuest</a:t>
            </a:r>
            <a:r>
              <a:rPr lang="es-MX" sz="1600" dirty="0"/>
              <a:t> distribuye también al público, en forma comercial, los productos ASFA en diferentes formatos.</a:t>
            </a:r>
          </a:p>
          <a:p>
            <a:endParaRPr lang="es-MX" sz="1600" dirty="0"/>
          </a:p>
        </p:txBody>
      </p:sp>
      <p:graphicFrame>
        <p:nvGraphicFramePr>
          <p:cNvPr id="3" name="Objeto 2"/>
          <p:cNvGraphicFramePr>
            <a:graphicFrameLocks noChangeAspect="1"/>
          </p:cNvGraphicFramePr>
          <p:nvPr>
            <p:extLst>
              <p:ext uri="{D42A27DB-BD31-4B8C-83A1-F6EECF244321}">
                <p14:modId xmlns:p14="http://schemas.microsoft.com/office/powerpoint/2010/main" val="2674981984"/>
              </p:ext>
            </p:extLst>
          </p:nvPr>
        </p:nvGraphicFramePr>
        <p:xfrm>
          <a:off x="9713367" y="2946356"/>
          <a:ext cx="1828800" cy="1828800"/>
        </p:xfrm>
        <a:graphic>
          <a:graphicData uri="http://schemas.openxmlformats.org/presentationml/2006/ole">
            <mc:AlternateContent xmlns:mc="http://schemas.openxmlformats.org/markup-compatibility/2006">
              <mc:Choice xmlns:v="urn:schemas-microsoft-com:vml" Requires="v">
                <p:oleObj spid="_x0000_s12304" r:id="rId4" imgW="2762636" imgH="2762636" progId="">
                  <p:embed/>
                </p:oleObj>
              </mc:Choice>
              <mc:Fallback>
                <p:oleObj r:id="rId4" imgW="2762636" imgH="276263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3367" y="2946356"/>
                        <a:ext cx="1828800"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45986" y="5011517"/>
            <a:ext cx="3063493" cy="80580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8157845" y="236822"/>
            <a:ext cx="4034155" cy="2308324"/>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dirty="0" smtClean="0"/>
              <a:t>En el Depto. De Bibliografía Latinoamericana reside el </a:t>
            </a:r>
            <a:r>
              <a:rPr lang="es-MX" b="1" dirty="0" smtClean="0">
                <a:solidFill>
                  <a:srgbClr val="0070C0"/>
                </a:solidFill>
              </a:rPr>
              <a:t>centro ASFA México</a:t>
            </a:r>
            <a:r>
              <a:rPr lang="es-MX" dirty="0" smtClean="0"/>
              <a:t>, el cual forma para de la base de datos cooperativa internacional </a:t>
            </a:r>
            <a:r>
              <a:rPr lang="es-MX" b="1" dirty="0">
                <a:solidFill>
                  <a:srgbClr val="0070C0"/>
                </a:solidFill>
              </a:rPr>
              <a:t>ASFA</a:t>
            </a:r>
            <a:r>
              <a:rPr lang="es-MX" b="1" dirty="0" smtClean="0"/>
              <a:t>, </a:t>
            </a:r>
            <a:r>
              <a:rPr lang="es-MX" dirty="0" smtClean="0"/>
              <a:t>dedicada ciencias y recursos marinos </a:t>
            </a:r>
          </a:p>
          <a:p>
            <a:pPr algn="ctr"/>
            <a:endParaRPr lang="es-MX" b="1" dirty="0">
              <a:solidFill>
                <a:srgbClr val="0070C0"/>
              </a:solidFill>
            </a:endParaRPr>
          </a:p>
          <a:p>
            <a:pPr algn="ctr"/>
            <a:r>
              <a:rPr lang="es-MX" b="1" dirty="0" smtClean="0">
                <a:solidFill>
                  <a:srgbClr val="0070C0"/>
                </a:solidFill>
              </a:rPr>
              <a:t>ASFA </a:t>
            </a:r>
            <a:r>
              <a:rPr lang="es-MX" dirty="0" smtClean="0"/>
              <a:t>depende de la</a:t>
            </a:r>
            <a:r>
              <a:rPr lang="es-MX" b="1" dirty="0" smtClean="0">
                <a:solidFill>
                  <a:srgbClr val="0070C0"/>
                </a:solidFill>
              </a:rPr>
              <a:t> FAO </a:t>
            </a:r>
            <a:r>
              <a:rPr lang="es-MX" dirty="0" smtClean="0"/>
              <a:t>y es distribuida a través de </a:t>
            </a:r>
            <a:r>
              <a:rPr lang="es-MX" b="1" dirty="0" err="1" smtClean="0">
                <a:solidFill>
                  <a:srgbClr val="0070C0"/>
                </a:solidFill>
              </a:rPr>
              <a:t>ProQuest</a:t>
            </a:r>
            <a:endParaRPr lang="es-MX" b="1" dirty="0">
              <a:solidFill>
                <a:srgbClr val="0070C0"/>
              </a:solidFill>
            </a:endParaRPr>
          </a:p>
        </p:txBody>
      </p:sp>
    </p:spTree>
    <p:extLst>
      <p:ext uri="{BB962C8B-B14F-4D97-AF65-F5344CB8AC3E}">
        <p14:creationId xmlns:p14="http://schemas.microsoft.com/office/powerpoint/2010/main" val="3452677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52549" y="452845"/>
            <a:ext cx="8351520" cy="6247864"/>
          </a:xfrm>
          <a:prstGeom prst="rect">
            <a:avLst/>
          </a:prstGeom>
          <a:noFill/>
        </p:spPr>
        <p:txBody>
          <a:bodyPr wrap="square" rtlCol="0">
            <a:spAutoFit/>
          </a:bodyPr>
          <a:lstStyle/>
          <a:p>
            <a:r>
              <a:rPr lang="es-MX" sz="1600" dirty="0" smtClean="0"/>
              <a:t>• </a:t>
            </a:r>
            <a:r>
              <a:rPr lang="es-MX" sz="1600" b="1" dirty="0" smtClean="0"/>
              <a:t>1979</a:t>
            </a:r>
            <a:r>
              <a:rPr lang="es-MX" sz="1600" dirty="0" smtClean="0"/>
              <a:t>: México (CICH-Centro </a:t>
            </a:r>
            <a:r>
              <a:rPr lang="es-MX" sz="1600" dirty="0"/>
              <a:t>de Información Científica y Humanística) </a:t>
            </a:r>
            <a:r>
              <a:rPr lang="es-MX" sz="1600" dirty="0" smtClean="0"/>
              <a:t>ingresa al sistema </a:t>
            </a:r>
            <a:r>
              <a:rPr lang="es-MX" sz="1600" dirty="0"/>
              <a:t>desde 1979, aunque empezó a hacer contribuciones a la base de datos en </a:t>
            </a:r>
            <a:r>
              <a:rPr lang="es-MX" sz="1600" dirty="0" smtClean="0"/>
              <a:t>1981. Se establece </a:t>
            </a:r>
            <a:r>
              <a:rPr lang="es-MX" sz="1600" dirty="0"/>
              <a:t>el centro regional de América Latina para ASFA, encargado de recopilar la información relevante para la base de datos, producida en América Central, el Caribe y América del Sur</a:t>
            </a:r>
            <a:r>
              <a:rPr lang="es-MX" sz="1600" dirty="0" smtClean="0"/>
              <a:t>.</a:t>
            </a:r>
          </a:p>
          <a:p>
            <a:endParaRPr lang="es-MX" sz="1600" dirty="0"/>
          </a:p>
          <a:p>
            <a:r>
              <a:rPr lang="es-MX" sz="1600" dirty="0"/>
              <a:t>• </a:t>
            </a:r>
            <a:r>
              <a:rPr lang="es-MX" sz="1600" b="1" dirty="0" smtClean="0"/>
              <a:t>1996</a:t>
            </a:r>
            <a:r>
              <a:rPr lang="es-MX" sz="1600" dirty="0" smtClean="0"/>
              <a:t>: siguiendo directrices de la FAO, el </a:t>
            </a:r>
            <a:r>
              <a:rPr lang="es-MX" sz="1600" b="1" dirty="0" smtClean="0"/>
              <a:t>centro ASFA México </a:t>
            </a:r>
            <a:r>
              <a:rPr lang="es-MX" sz="1600" dirty="0" smtClean="0"/>
              <a:t>empezó a capacitar a diversos países de América del Sur y el Caribe para que formaran parte de ASFA. Actualmente figuran centros en: Argentina, Brasil, Cuba, Chile, Ecuador, Perú y Uruguay. Todos fueron capacitados por el centro ASFA México.</a:t>
            </a:r>
          </a:p>
          <a:p>
            <a:endParaRPr lang="es-MX" sz="1600" dirty="0" smtClean="0"/>
          </a:p>
          <a:p>
            <a:r>
              <a:rPr lang="es-MX" sz="1600" dirty="0"/>
              <a:t>• </a:t>
            </a:r>
            <a:r>
              <a:rPr lang="es-MX" sz="1600" dirty="0" smtClean="0"/>
              <a:t>El </a:t>
            </a:r>
            <a:r>
              <a:rPr lang="es-MX" sz="1600" dirty="0"/>
              <a:t>centro ASFA México actúa </a:t>
            </a:r>
            <a:r>
              <a:rPr lang="es-MX" sz="1600" dirty="0" smtClean="0"/>
              <a:t>contribuyente </a:t>
            </a:r>
            <a:r>
              <a:rPr lang="es-MX" sz="1600" dirty="0"/>
              <a:t>para la base de datos </a:t>
            </a:r>
            <a:r>
              <a:rPr lang="es-MX" sz="1600" dirty="0" smtClean="0"/>
              <a:t>y </a:t>
            </a:r>
            <a:r>
              <a:rPr lang="es-MX" sz="1600" dirty="0"/>
              <a:t>también como institución asesora para los centros de América Latina</a:t>
            </a:r>
            <a:r>
              <a:rPr lang="es-MX" sz="1600" dirty="0" smtClean="0"/>
              <a:t>.</a:t>
            </a:r>
          </a:p>
          <a:p>
            <a:endParaRPr lang="es-MX" sz="1600" dirty="0"/>
          </a:p>
          <a:p>
            <a:r>
              <a:rPr lang="es-MX" sz="1600" dirty="0" smtClean="0"/>
              <a:t>• Hasta </a:t>
            </a:r>
            <a:r>
              <a:rPr lang="es-MX" sz="1600" dirty="0"/>
              <a:t>la </a:t>
            </a:r>
            <a:r>
              <a:rPr lang="es-MX" sz="1600" dirty="0" smtClean="0"/>
              <a:t>fecha, el Centro ASFA México </a:t>
            </a:r>
            <a:r>
              <a:rPr lang="es-MX" sz="1600" dirty="0"/>
              <a:t>ha contribuido con </a:t>
            </a:r>
            <a:r>
              <a:rPr lang="es-MX" sz="1600" b="1" dirty="0" smtClean="0"/>
              <a:t>12,723</a:t>
            </a:r>
            <a:r>
              <a:rPr lang="es-MX" sz="1600" dirty="0" smtClean="0"/>
              <a:t> registros bibliográficos </a:t>
            </a:r>
            <a:r>
              <a:rPr lang="es-MX" sz="1600" dirty="0"/>
              <a:t>que incluyen resumen en inglés</a:t>
            </a:r>
            <a:r>
              <a:rPr lang="es-MX" sz="1600" dirty="0" smtClean="0"/>
              <a:t>.</a:t>
            </a:r>
          </a:p>
          <a:p>
            <a:endParaRPr lang="es-MX" sz="1600" dirty="0"/>
          </a:p>
          <a:p>
            <a:r>
              <a:rPr lang="es-MX" sz="1600" dirty="0"/>
              <a:t>• </a:t>
            </a:r>
            <a:r>
              <a:rPr lang="es-MX" sz="1600" dirty="0" smtClean="0"/>
              <a:t>La </a:t>
            </a:r>
            <a:r>
              <a:rPr lang="es-MX" sz="1600" dirty="0"/>
              <a:t>cobertura no sólo incluye publicaciones periódicas, sino también literatura gris (Reportes internos, estadísticas, etc</a:t>
            </a:r>
            <a:r>
              <a:rPr lang="es-MX" sz="1600" dirty="0" smtClean="0"/>
              <a:t>.).</a:t>
            </a:r>
          </a:p>
          <a:p>
            <a:endParaRPr lang="es-MX" sz="1600" dirty="0"/>
          </a:p>
          <a:p>
            <a:r>
              <a:rPr lang="es-MX" sz="1600" dirty="0"/>
              <a:t>• </a:t>
            </a:r>
            <a:r>
              <a:rPr lang="es-MX" sz="1600" dirty="0" smtClean="0"/>
              <a:t>El </a:t>
            </a:r>
            <a:r>
              <a:rPr lang="es-MX" sz="1600" dirty="0"/>
              <a:t>personal del centro se ha reducido a solo una persona pero la producción se ha </a:t>
            </a:r>
            <a:r>
              <a:rPr lang="es-MX" sz="1600" dirty="0" smtClean="0"/>
              <a:t>mantenido (responsable: </a:t>
            </a:r>
            <a:r>
              <a:rPr lang="es-MX" sz="1600" b="1" dirty="0" smtClean="0"/>
              <a:t>Marco Antonio Montes Flores</a:t>
            </a:r>
            <a:r>
              <a:rPr lang="es-MX" sz="1600" dirty="0" smtClean="0"/>
              <a:t>)</a:t>
            </a:r>
          </a:p>
          <a:p>
            <a:endParaRPr lang="es-MX" sz="1600" dirty="0"/>
          </a:p>
          <a:p>
            <a:r>
              <a:rPr lang="es-MX" sz="1600" dirty="0"/>
              <a:t>• </a:t>
            </a:r>
            <a:r>
              <a:rPr lang="es-MX" sz="1600" dirty="0" smtClean="0"/>
              <a:t>El </a:t>
            </a:r>
            <a:r>
              <a:rPr lang="es-MX" sz="1600" dirty="0"/>
              <a:t>representante del Centro ASFA-DGB México ha ocupado por diferentes períodos la Secretaría del ASFA </a:t>
            </a:r>
            <a:r>
              <a:rPr lang="es-MX" sz="1600" dirty="0" err="1"/>
              <a:t>Advisory</a:t>
            </a:r>
            <a:r>
              <a:rPr lang="es-MX" sz="1600" dirty="0"/>
              <a:t> </a:t>
            </a:r>
            <a:r>
              <a:rPr lang="es-MX" sz="1600" dirty="0" err="1"/>
              <a:t>Board</a:t>
            </a:r>
            <a:r>
              <a:rPr lang="es-MX" sz="1600" dirty="0"/>
              <a:t> y es consultor del Grupo de Expertos en Manejo de Información Marina (GEMIM).</a:t>
            </a:r>
          </a:p>
        </p:txBody>
      </p:sp>
      <p:graphicFrame>
        <p:nvGraphicFramePr>
          <p:cNvPr id="3" name="Objeto 2"/>
          <p:cNvGraphicFramePr>
            <a:graphicFrameLocks noChangeAspect="1"/>
          </p:cNvGraphicFramePr>
          <p:nvPr>
            <p:extLst>
              <p:ext uri="{D42A27DB-BD31-4B8C-83A1-F6EECF244321}">
                <p14:modId xmlns:p14="http://schemas.microsoft.com/office/powerpoint/2010/main" val="3576130864"/>
              </p:ext>
            </p:extLst>
          </p:nvPr>
        </p:nvGraphicFramePr>
        <p:xfrm>
          <a:off x="9493296" y="351201"/>
          <a:ext cx="1828800" cy="1828800"/>
        </p:xfrm>
        <a:graphic>
          <a:graphicData uri="http://schemas.openxmlformats.org/presentationml/2006/ole">
            <mc:AlternateContent xmlns:mc="http://schemas.openxmlformats.org/markup-compatibility/2006">
              <mc:Choice xmlns:v="urn:schemas-microsoft-com:vml" Requires="v">
                <p:oleObj spid="_x0000_s11281" r:id="rId3" imgW="2762636" imgH="2762636" progId="">
                  <p:embed/>
                </p:oleObj>
              </mc:Choice>
              <mc:Fallback>
                <p:oleObj r:id="rId3" imgW="2762636" imgH="276263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3296" y="351201"/>
                        <a:ext cx="1828800"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07243" y="2425072"/>
            <a:ext cx="3063493" cy="805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506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5874" t="7778" r="27500" b="4889"/>
          <a:stretch/>
        </p:blipFill>
        <p:spPr>
          <a:xfrm>
            <a:off x="381436" y="209550"/>
            <a:ext cx="5295464" cy="6515100"/>
          </a:xfrm>
          <a:prstGeom prst="rect">
            <a:avLst/>
          </a:prstGeom>
        </p:spPr>
      </p:pic>
      <p:pic>
        <p:nvPicPr>
          <p:cNvPr id="5" name="Imagen 4"/>
          <p:cNvPicPr>
            <a:picLocks noChangeAspect="1"/>
          </p:cNvPicPr>
          <p:nvPr/>
        </p:nvPicPr>
        <p:blipFill rotWithShape="1">
          <a:blip r:embed="rId3"/>
          <a:srcRect l="36250" t="21555" r="26500" b="49333"/>
          <a:stretch/>
        </p:blipFill>
        <p:spPr>
          <a:xfrm>
            <a:off x="5943600" y="209550"/>
            <a:ext cx="5676900" cy="2495550"/>
          </a:xfrm>
          <a:prstGeom prst="rect">
            <a:avLst/>
          </a:prstGeom>
        </p:spPr>
      </p:pic>
      <p:sp>
        <p:nvSpPr>
          <p:cNvPr id="6" name="CuadroTexto 5"/>
          <p:cNvSpPr txBox="1"/>
          <p:nvPr/>
        </p:nvSpPr>
        <p:spPr>
          <a:xfrm>
            <a:off x="6526741" y="3756768"/>
            <a:ext cx="4258102" cy="1631216"/>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000" dirty="0" smtClean="0"/>
              <a:t>ejemplo de resultado de la evaluación de una revista en</a:t>
            </a:r>
            <a:r>
              <a:rPr lang="es-MX" sz="2000" b="1" dirty="0" smtClean="0"/>
              <a:t> Catálogo </a:t>
            </a:r>
            <a:r>
              <a:rPr lang="es-MX" sz="2000" b="1" dirty="0" err="1" smtClean="0"/>
              <a:t>Latindex</a:t>
            </a:r>
            <a:endParaRPr lang="es-MX" sz="2000" b="1" dirty="0" smtClean="0"/>
          </a:p>
          <a:p>
            <a:pPr algn="ctr"/>
            <a:endParaRPr lang="es-MX" sz="2000" b="1" dirty="0" smtClean="0"/>
          </a:p>
          <a:p>
            <a:pPr algn="ctr"/>
            <a:r>
              <a:rPr lang="es-MX" sz="2000" dirty="0" smtClean="0"/>
              <a:t>Características </a:t>
            </a:r>
            <a:r>
              <a:rPr lang="es-MX" sz="2000" b="1" dirty="0" smtClean="0"/>
              <a:t>cumplidas</a:t>
            </a:r>
            <a:r>
              <a:rPr lang="es-MX" sz="2000" dirty="0" smtClean="0"/>
              <a:t> </a:t>
            </a:r>
          </a:p>
          <a:p>
            <a:pPr algn="ctr"/>
            <a:r>
              <a:rPr lang="es-MX" sz="2000" dirty="0" smtClean="0"/>
              <a:t>y </a:t>
            </a:r>
            <a:r>
              <a:rPr lang="es-MX" sz="2000" b="1" dirty="0" smtClean="0"/>
              <a:t>no cumplidas</a:t>
            </a:r>
            <a:endParaRPr lang="es-MX" sz="2000" b="1" dirty="0"/>
          </a:p>
        </p:txBody>
      </p:sp>
    </p:spTree>
    <p:extLst>
      <p:ext uri="{BB962C8B-B14F-4D97-AF65-F5344CB8AC3E}">
        <p14:creationId xmlns:p14="http://schemas.microsoft.com/office/powerpoint/2010/main" val="260483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825624"/>
            <a:ext cx="10515600" cy="4724031"/>
          </a:xfrm>
        </p:spPr>
        <p:txBody>
          <a:bodyPr>
            <a:normAutofit fontScale="85000" lnSpcReduction="20000"/>
          </a:bodyPr>
          <a:lstStyle/>
          <a:p>
            <a:endParaRPr lang="es-MX" dirty="0"/>
          </a:p>
          <a:p>
            <a:endParaRPr lang="es-MX" dirty="0"/>
          </a:p>
          <a:p>
            <a:endParaRPr lang="es-MX" dirty="0"/>
          </a:p>
          <a:p>
            <a:endParaRPr lang="es-MX" dirty="0"/>
          </a:p>
          <a:p>
            <a:pPr marL="0" indent="0">
              <a:buNone/>
            </a:pPr>
            <a:r>
              <a:rPr lang="es-MX" dirty="0" smtClean="0"/>
              <a:t>Reporte elaborado por:</a:t>
            </a:r>
          </a:p>
          <a:p>
            <a:pPr marL="0" indent="0">
              <a:buNone/>
            </a:pPr>
            <a:r>
              <a:rPr lang="es-MX" b="1" dirty="0" smtClean="0"/>
              <a:t>Antonio </a:t>
            </a:r>
            <a:r>
              <a:rPr lang="es-MX" b="1" dirty="0"/>
              <a:t>Sánchez Pereyra</a:t>
            </a:r>
          </a:p>
          <a:p>
            <a:pPr marL="0" indent="0">
              <a:buNone/>
            </a:pPr>
            <a:r>
              <a:rPr lang="es-MX" dirty="0"/>
              <a:t>Departamento de Bibliografía Latinoamericana</a:t>
            </a:r>
          </a:p>
          <a:p>
            <a:pPr marL="0" indent="0">
              <a:buNone/>
            </a:pPr>
            <a:r>
              <a:rPr lang="es-MX" dirty="0" smtClean="0"/>
              <a:t>Subdirección de Servicios de Información Especializada</a:t>
            </a:r>
            <a:endParaRPr lang="es-MX" dirty="0"/>
          </a:p>
          <a:p>
            <a:pPr marL="0" indent="0">
              <a:buNone/>
            </a:pPr>
            <a:r>
              <a:rPr lang="es-MX" dirty="0" smtClean="0"/>
              <a:t>Dirección </a:t>
            </a:r>
            <a:r>
              <a:rPr lang="es-MX" dirty="0"/>
              <a:t>General de Bibliotecas - UNAM</a:t>
            </a:r>
          </a:p>
          <a:p>
            <a:pPr marL="0" indent="0">
              <a:buNone/>
            </a:pPr>
            <a:r>
              <a:rPr lang="es-MX" dirty="0" smtClean="0">
                <a:hlinkClick r:id="rId3"/>
              </a:rPr>
              <a:t>biblat@dgb.unam.mx</a:t>
            </a:r>
            <a:endParaRPr lang="es-MX" dirty="0">
              <a:hlinkClick r:id=""/>
            </a:endParaRPr>
          </a:p>
          <a:p>
            <a:pPr marL="0" indent="0">
              <a:buNone/>
            </a:pPr>
            <a:r>
              <a:rPr lang="es-MX" dirty="0">
                <a:hlinkClick r:id=""/>
              </a:rPr>
              <a:t>scielo@dgb.unam.mx</a:t>
            </a:r>
            <a:endParaRPr lang="es-MX" dirty="0"/>
          </a:p>
          <a:p>
            <a:pPr marL="0" indent="0">
              <a:buNone/>
            </a:pPr>
            <a:r>
              <a:rPr lang="es-MX" dirty="0" smtClean="0">
                <a:hlinkClick r:id=""/>
              </a:rPr>
              <a:t>latindex@unam.mx</a:t>
            </a:r>
            <a:endParaRPr lang="es-MX" dirty="0"/>
          </a:p>
          <a:p>
            <a:pPr marL="0" indent="0">
              <a:buNone/>
            </a:pPr>
            <a:endParaRPr lang="es-MX" dirty="0"/>
          </a:p>
          <a:p>
            <a:endParaRPr lang="es-MX" dirty="0"/>
          </a:p>
        </p:txBody>
      </p:sp>
      <p:pic>
        <p:nvPicPr>
          <p:cNvPr id="4" name="Picture 3" descr="SciELOMéxico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9560722" y="5251789"/>
            <a:ext cx="2056007" cy="151189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5697" y="310834"/>
            <a:ext cx="1093893" cy="105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foto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0008" y="268326"/>
            <a:ext cx="1055635" cy="109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0009" y="4223642"/>
            <a:ext cx="2204322" cy="938224"/>
          </a:xfrm>
          <a:prstGeom prst="rect">
            <a:avLst/>
          </a:prstGeom>
        </p:spPr>
      </p:pic>
      <p:pic>
        <p:nvPicPr>
          <p:cNvPr id="9" name="Imagen 8"/>
          <p:cNvPicPr>
            <a:picLocks noChangeAspect="1"/>
          </p:cNvPicPr>
          <p:nvPr/>
        </p:nvPicPr>
        <p:blipFill rotWithShape="1">
          <a:blip r:embed="rId8"/>
          <a:srcRect l="49138" t="61264" r="33847" b="17562"/>
          <a:stretch/>
        </p:blipFill>
        <p:spPr>
          <a:xfrm>
            <a:off x="9634870" y="1603277"/>
            <a:ext cx="1720100" cy="1337855"/>
          </a:xfrm>
          <a:prstGeom prst="rect">
            <a:avLst/>
          </a:prstGeom>
        </p:spPr>
      </p:pic>
      <p:pic>
        <p:nvPicPr>
          <p:cNvPr id="10" name="Imagen 9"/>
          <p:cNvPicPr>
            <a:picLocks noChangeAspect="1"/>
          </p:cNvPicPr>
          <p:nvPr/>
        </p:nvPicPr>
        <p:blipFill rotWithShape="1">
          <a:blip r:embed="rId9"/>
          <a:srcRect l="70630" t="56805" r="5887" b="22498"/>
          <a:stretch/>
        </p:blipFill>
        <p:spPr>
          <a:xfrm>
            <a:off x="9600204" y="2858926"/>
            <a:ext cx="2073837" cy="1142368"/>
          </a:xfrm>
          <a:prstGeom prst="rect">
            <a:avLst/>
          </a:prstGeom>
        </p:spPr>
      </p:pic>
      <p:pic>
        <p:nvPicPr>
          <p:cNvPr id="13" name="Picture 2" descr="http://t2.gstatic.com/images?q=tbn:CDy-FcvCj8jzIM:http://www.caicyt.gov.ar/reunion-latindex/imagenes/logo_latindex.gif/image"/>
          <p:cNvPicPr>
            <a:picLocks noChangeAspect="1" noChangeArrowheads="1"/>
          </p:cNvPicPr>
          <p:nvPr/>
        </p:nvPicPr>
        <p:blipFill>
          <a:blip r:embed="rId10" cstate="print"/>
          <a:srcRect/>
          <a:stretch>
            <a:fillRect/>
          </a:stretch>
        </p:blipFill>
        <p:spPr bwMode="auto">
          <a:xfrm>
            <a:off x="10122176" y="103901"/>
            <a:ext cx="1029891" cy="149225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to 10"/>
          <p:cNvGraphicFramePr>
            <a:graphicFrameLocks noChangeAspect="1"/>
          </p:cNvGraphicFramePr>
          <p:nvPr>
            <p:extLst>
              <p:ext uri="{D42A27DB-BD31-4B8C-83A1-F6EECF244321}">
                <p14:modId xmlns:p14="http://schemas.microsoft.com/office/powerpoint/2010/main" val="543275668"/>
              </p:ext>
            </p:extLst>
          </p:nvPr>
        </p:nvGraphicFramePr>
        <p:xfrm>
          <a:off x="7744156" y="5393546"/>
          <a:ext cx="1243990" cy="1243990"/>
        </p:xfrm>
        <a:graphic>
          <a:graphicData uri="http://schemas.openxmlformats.org/presentationml/2006/ole">
            <mc:AlternateContent xmlns:mc="http://schemas.openxmlformats.org/markup-compatibility/2006">
              <mc:Choice xmlns:v="urn:schemas-microsoft-com:vml" Requires="v">
                <p:oleObj spid="_x0000_s7186" r:id="rId11" imgW="2762636" imgH="2762636" progId="">
                  <p:embed/>
                </p:oleObj>
              </mc:Choice>
              <mc:Fallback>
                <p:oleObj r:id="rId11" imgW="2762636" imgH="2762636"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44156" y="5393546"/>
                        <a:ext cx="1243990" cy="1243990"/>
                      </a:xfrm>
                      <a:prstGeom prst="rect">
                        <a:avLst/>
                      </a:prstGeom>
                      <a:noFill/>
                    </p:spPr>
                  </p:pic>
                </p:oleObj>
              </mc:Fallback>
            </mc:AlternateContent>
          </a:graphicData>
        </a:graphic>
      </p:graphicFrame>
    </p:spTree>
    <p:extLst>
      <p:ext uri="{BB962C8B-B14F-4D97-AF65-F5344CB8AC3E}">
        <p14:creationId xmlns:p14="http://schemas.microsoft.com/office/powerpoint/2010/main" val="40057836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714637" y="531340"/>
            <a:ext cx="6392562" cy="3072714"/>
          </a:xfrm>
          <a:prstGeom prst="rect">
            <a:avLst/>
          </a:prstGeom>
          <a:noFill/>
        </p:spPr>
        <p:txBody>
          <a:bodyPr wrap="square" rtlCol="0">
            <a:spAutoFit/>
          </a:bodyPr>
          <a:lstStyle/>
          <a:p>
            <a:endParaRPr lang="es-MX" dirty="0"/>
          </a:p>
        </p:txBody>
      </p:sp>
      <p:pic>
        <p:nvPicPr>
          <p:cNvPr id="14338" name="Imagen 7"/>
          <p:cNvPicPr>
            <a:picLocks noChangeAspect="1" noChangeArrowheads="1"/>
          </p:cNvPicPr>
          <p:nvPr/>
        </p:nvPicPr>
        <p:blipFill>
          <a:blip r:embed="rId2">
            <a:extLst>
              <a:ext uri="{28A0092B-C50C-407E-A947-70E740481C1C}">
                <a14:useLocalDpi xmlns:a14="http://schemas.microsoft.com/office/drawing/2010/main" val="0"/>
              </a:ext>
            </a:extLst>
          </a:blip>
          <a:srcRect l="43048" t="64619" r="43465" b="14326"/>
          <a:stretch>
            <a:fillRect/>
          </a:stretch>
        </p:blipFill>
        <p:spPr bwMode="auto">
          <a:xfrm>
            <a:off x="9900920" y="531340"/>
            <a:ext cx="1314450" cy="116205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 de texto 3"/>
          <p:cNvSpPr txBox="1"/>
          <p:nvPr/>
        </p:nvSpPr>
        <p:spPr>
          <a:xfrm>
            <a:off x="7334250" y="947420"/>
            <a:ext cx="1590040" cy="125603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endParaRPr lang="es-MX" sz="1100">
              <a:effectLst/>
              <a:ea typeface="Calibri" panose="020F0502020204030204" pitchFamily="34" charset="0"/>
              <a:cs typeface="Times New Roman" panose="02020603050405020304" pitchFamily="18" charset="0"/>
            </a:endParaRPr>
          </a:p>
        </p:txBody>
      </p:sp>
      <p:sp>
        <p:nvSpPr>
          <p:cNvPr id="3" name="Rectangle 3"/>
          <p:cNvSpPr>
            <a:spLocks noChangeArrowheads="1"/>
          </p:cNvSpPr>
          <p:nvPr/>
        </p:nvSpPr>
        <p:spPr bwMode="auto">
          <a:xfrm>
            <a:off x="148282" y="1240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1" i="0" u="sng"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Productos de información del Departamento de Bibliografía Latinoamericana</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MX"/>
          </a:p>
        </p:txBody>
      </p:sp>
      <p:sp>
        <p:nvSpPr>
          <p:cNvPr id="7" name="Rectangle 5"/>
          <p:cNvSpPr>
            <a:spLocks noChangeArrowheads="1"/>
          </p:cNvSpPr>
          <p:nvPr/>
        </p:nvSpPr>
        <p:spPr bwMode="auto">
          <a:xfrm>
            <a:off x="-19428" y="368926"/>
            <a:ext cx="8523487" cy="180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2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Clase</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Citas Latinoamericanas en Ciencias Sociales y Humanidades</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http://clase.unam.mx</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Base de datos bibliográfica de </a:t>
            </a:r>
            <a:r>
              <a:rPr kumimoji="0" lang="es-MX" altLang="es-MX" sz="1100" b="0" i="0" u="sng"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artículos</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publicados en revistas publicadas en América Latina y el Caribe</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todas las áreas de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Ciencias Sociales</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y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Humanidades</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Los registros bibliográficos pueden incluir enlaces </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al texto completo de los artículos. Los enlaces son de dos tipos: 1) al sitio de la revista electrónica y</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 al repositorio HEVILA de la DGB</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Año de inicio: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1975</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No. de registros: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431,131</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9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(14 jun 16)</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No. de enlaces a texto completo: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109,969</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9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(14 jun 16)</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No. de enlaces a texto completo en HEVILA:    	</a:t>
            </a:r>
            <a:r>
              <a:rPr kumimoji="0" lang="es-MX" altLang="es-MX" sz="1100" b="1"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24,824</a:t>
            </a:r>
            <a:r>
              <a:rPr kumimoji="0" lang="es-MX" altLang="es-MX"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kumimoji="0" lang="es-MX" altLang="es-MX" sz="9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(14 jun 16)</a:t>
            </a:r>
            <a:endParaRPr kumimoji="0" lang="es-MX" altLang="es-MX"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s-MX" altLang="es-MX"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No. de analistas documentales 2016:</a:t>
            </a:r>
            <a:r>
              <a:rPr kumimoji="0" lang="es-MX" altLang="es-MX"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s-MX" altLang="es-MX" sz="1100" b="1"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3 </a:t>
            </a:r>
            <a:r>
              <a:rPr kumimoji="0" lang="es-MX" altLang="es-MX"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kumimoji="0" lang="es-MX" altLang="es-MX" sz="1100" b="1"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2</a:t>
            </a:r>
            <a:r>
              <a:rPr kumimoji="0" lang="es-MX" altLang="es-MX"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honorarios </a:t>
            </a:r>
            <a:r>
              <a:rPr kumimoji="0" lang="es-MX" altLang="es-MX" sz="1100" b="0" i="0" u="none" strike="noStrike" cap="none" normalizeH="0" baseline="0" dirty="0" err="1" smtClean="0">
                <a:ln>
                  <a:noFill/>
                </a:ln>
                <a:solidFill>
                  <a:schemeClr val="tx1"/>
                </a:solidFill>
                <a:effectLst/>
                <a:ea typeface="Calibri" panose="020F0502020204030204" pitchFamily="34" charset="0"/>
                <a:cs typeface="Times New Roman" panose="02020603050405020304" pitchFamily="18" charset="0"/>
              </a:rPr>
              <a:t>SciELO</a:t>
            </a:r>
            <a:r>
              <a:rPr kumimoji="0" lang="es-MX" altLang="es-MX"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[vs. </a:t>
            </a:r>
            <a:r>
              <a:rPr kumimoji="0" lang="es-MX" altLang="es-MX" sz="1100" b="1"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2004</a:t>
            </a:r>
            <a:r>
              <a:rPr kumimoji="0" lang="es-MX" altLang="es-MX"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kumimoji="0" lang="es-MX" altLang="es-MX" sz="1100" b="1"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11</a:t>
            </a:r>
            <a:r>
              <a:rPr kumimoji="0" lang="es-MX" altLang="es-MX" sz="11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analistas –incluyendo honorarios]</a:t>
            </a:r>
            <a:r>
              <a:rPr kumimoji="0" lang="es-MX" altLang="es-MX"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s-MX" altLang="es-MX" sz="800" b="0" i="0" u="none" strike="noStrike" cap="none" normalizeH="0" baseline="0" dirty="0" smtClean="0">
                <a:ln>
                  <a:noFill/>
                </a:ln>
                <a:solidFill>
                  <a:schemeClr val="tx1"/>
                </a:solidFill>
                <a:effectLst/>
                <a:latin typeface="Arial" panose="020B0604020202020204" pitchFamily="34" charset="0"/>
              </a:rPr>
              <a:t> </a:t>
            </a: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8" name="CuadroTexto 7"/>
          <p:cNvSpPr txBox="1"/>
          <p:nvPr/>
        </p:nvSpPr>
        <p:spPr>
          <a:xfrm>
            <a:off x="255373" y="5158590"/>
            <a:ext cx="10385150" cy="2257168"/>
          </a:xfrm>
          <a:prstGeom prst="rect">
            <a:avLst/>
          </a:prstGeom>
          <a:noFill/>
        </p:spPr>
        <p:txBody>
          <a:bodyPr wrap="square" rtlCol="0">
            <a:spAutoFit/>
          </a:bodyPr>
          <a:lstStyle/>
          <a:p>
            <a:endParaRPr lang="es-MX" dirty="0"/>
          </a:p>
        </p:txBody>
      </p:sp>
      <p:pic>
        <p:nvPicPr>
          <p:cNvPr id="14343" name="Imagen 8"/>
          <p:cNvPicPr>
            <a:picLocks noChangeAspect="1" noChangeArrowheads="1"/>
          </p:cNvPicPr>
          <p:nvPr/>
        </p:nvPicPr>
        <p:blipFill>
          <a:blip r:embed="rId4">
            <a:extLst>
              <a:ext uri="{28A0092B-C50C-407E-A947-70E740481C1C}">
                <a14:useLocalDpi xmlns:a14="http://schemas.microsoft.com/office/drawing/2010/main" val="0"/>
              </a:ext>
            </a:extLst>
          </a:blip>
          <a:srcRect l="44431" t="78188" r="45241" b="11754"/>
          <a:stretch>
            <a:fillRect/>
          </a:stretch>
        </p:blipFill>
        <p:spPr bwMode="auto">
          <a:xfrm>
            <a:off x="9726123" y="2731616"/>
            <a:ext cx="1828800" cy="100012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 de texto 5"/>
          <p:cNvSpPr txBox="1"/>
          <p:nvPr/>
        </p:nvSpPr>
        <p:spPr>
          <a:xfrm>
            <a:off x="7010228" y="5460181"/>
            <a:ext cx="2186305" cy="109728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s-MX" sz="1100">
              <a:effectLst/>
              <a:ea typeface="Calibri" panose="020F0502020204030204" pitchFamily="34" charset="0"/>
              <a:cs typeface="Times New Roman" panose="02020603050405020304" pitchFamily="18" charset="0"/>
            </a:endParaRPr>
          </a:p>
        </p:txBody>
      </p:sp>
      <p:sp>
        <p:nvSpPr>
          <p:cNvPr id="9" name="Rectangle 8"/>
          <p:cNvSpPr>
            <a:spLocks noChangeArrowheads="1"/>
          </p:cNvSpPr>
          <p:nvPr/>
        </p:nvSpPr>
        <p:spPr bwMode="auto">
          <a:xfrm>
            <a:off x="82378" y="24318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10" name="Rectangle 9"/>
          <p:cNvSpPr>
            <a:spLocks noChangeArrowheads="1"/>
          </p:cNvSpPr>
          <p:nvPr/>
        </p:nvSpPr>
        <p:spPr bwMode="auto">
          <a:xfrm>
            <a:off x="82378" y="2889066"/>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MX"/>
          </a:p>
        </p:txBody>
      </p:sp>
      <p:sp>
        <p:nvSpPr>
          <p:cNvPr id="12" name="Rectangle 10"/>
          <p:cNvSpPr>
            <a:spLocks noChangeArrowheads="1"/>
          </p:cNvSpPr>
          <p:nvPr/>
        </p:nvSpPr>
        <p:spPr bwMode="auto">
          <a:xfrm>
            <a:off x="76927" y="2290258"/>
            <a:ext cx="9417963"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2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Periódica</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Índice de Revistas Latinoamericanas en Ciencias</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rPr>
              <a:t>http://periodica.unam.mx</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Base de datos bibliográfica de </a:t>
            </a:r>
            <a:r>
              <a:rPr kumimoji="0" lang="es-MX" altLang="es-MX" sz="1100" b="0" i="0" u="sng"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artículos</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publicados en revistas publicadas en América Latina y el Caribe</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todas las áreas de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Ciencias Exactas</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Naturales</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y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Biomédicas</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Los registros bibliográficos pueden incluir enlaces </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al texto completo de los artículos. Los enlaces son de dos tipos: 1) al sitio de la revista electrónica y</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 al repositorio HEVILA de la DGB</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Año de inicio: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1978</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No. de registros: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385,180</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9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(14 jun 16)</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No. de enlaces a texto completo: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121,280</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9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(14 jun 16)</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No. de enlaces a texto completo en HEVILA:      	</a:t>
            </a:r>
            <a:r>
              <a:rPr kumimoji="0" lang="es-MX" altLang="es-MX" sz="1100" b="0" i="0" u="none" strike="noStrike" cap="none" normalizeH="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8,880</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9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(14 jun 16)</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No. de analistas documentales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2016</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5</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[vs.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2004</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a:t>
            </a: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analistas –incluyendo honorarios]		</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348" name="Imagen 6"/>
          <p:cNvPicPr>
            <a:picLocks noChangeAspect="1" noChangeArrowheads="1"/>
          </p:cNvPicPr>
          <p:nvPr/>
        </p:nvPicPr>
        <p:blipFill>
          <a:blip r:embed="rId6">
            <a:extLst>
              <a:ext uri="{28A0092B-C50C-407E-A947-70E740481C1C}">
                <a14:useLocalDpi xmlns:a14="http://schemas.microsoft.com/office/drawing/2010/main" val="0"/>
              </a:ext>
            </a:extLst>
          </a:blip>
          <a:srcRect l="4298" t="11053" r="75241" b="71521"/>
          <a:stretch>
            <a:fillRect/>
          </a:stretch>
        </p:blipFill>
        <p:spPr bwMode="auto">
          <a:xfrm>
            <a:off x="10000736" y="5460181"/>
            <a:ext cx="1771650" cy="8572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a:spLocks noChangeArrowheads="1"/>
          </p:cNvSpPr>
          <p:nvPr/>
        </p:nvSpPr>
        <p:spPr bwMode="auto">
          <a:xfrm>
            <a:off x="82377" y="4222799"/>
            <a:ext cx="941796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2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HEVILA </a:t>
            </a:r>
            <a:r>
              <a:rPr kumimoji="0" lang="es-MX" altLang="es-MX"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MX" altLang="es-MX" sz="12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Hemeroteca Virtual Latinoamericana        </a:t>
            </a:r>
            <a:r>
              <a:rPr kumimoji="0" lang="es-MX" altLang="es-MX"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Repositorio de revistas electrónicas en texto completo resguardadas en servidor de la DGB. </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Este repositorio ofrece enlaces estables al texto completo para los registros de Clase y Periódica</a:t>
            </a:r>
          </a:p>
          <a:p>
            <a:r>
              <a:rPr lang="es-MX" sz="1100" dirty="0" smtClean="0"/>
              <a:t>	Año </a:t>
            </a:r>
            <a:r>
              <a:rPr lang="es-MX" sz="1100" dirty="0"/>
              <a:t>de inicio</a:t>
            </a:r>
            <a:r>
              <a:rPr lang="es-MX" sz="1100" dirty="0" smtClean="0"/>
              <a:t>:</a:t>
            </a:r>
            <a:r>
              <a:rPr lang="es-MX" sz="1100" dirty="0"/>
              <a:t>			</a:t>
            </a:r>
            <a:r>
              <a:rPr lang="es-MX" sz="1100" b="1" dirty="0"/>
              <a:t>2007</a:t>
            </a:r>
            <a:endParaRPr lang="es-MX" sz="1100" dirty="0"/>
          </a:p>
          <a:p>
            <a:r>
              <a:rPr lang="es-MX" sz="1100" dirty="0"/>
              <a:t>	No. de fascículos</a:t>
            </a:r>
            <a:r>
              <a:rPr lang="es-MX" sz="1100" dirty="0" smtClean="0"/>
              <a:t>:     	</a:t>
            </a:r>
            <a:r>
              <a:rPr lang="es-MX" sz="1100" dirty="0"/>
              <a:t>	</a:t>
            </a:r>
            <a:r>
              <a:rPr lang="es-MX" sz="1100" b="1" dirty="0" smtClean="0"/>
              <a:t>421</a:t>
            </a:r>
            <a:r>
              <a:rPr lang="es-MX" sz="1100" dirty="0" smtClean="0"/>
              <a:t>   </a:t>
            </a:r>
            <a:r>
              <a:rPr lang="es-MX" sz="1100" dirty="0"/>
              <a:t>(14 jun 16)					</a:t>
            </a:r>
          </a:p>
          <a:p>
            <a:r>
              <a:rPr lang="es-MX" sz="1100" dirty="0"/>
              <a:t>	No. de documentos (PDF)                                     </a:t>
            </a:r>
            <a:r>
              <a:rPr lang="es-MX" sz="1100" dirty="0" smtClean="0"/>
              <a:t>	</a:t>
            </a:r>
            <a:r>
              <a:rPr lang="es-MX" sz="1100" b="1" dirty="0" smtClean="0"/>
              <a:t>33,703</a:t>
            </a:r>
            <a:r>
              <a:rPr lang="es-MX" sz="1100" dirty="0" smtClean="0"/>
              <a:t>  </a:t>
            </a:r>
            <a:r>
              <a:rPr lang="es-MX" sz="1100" dirty="0"/>
              <a:t>(14 jun 16</a:t>
            </a:r>
            <a:r>
              <a:rPr lang="es-MX" sz="1100" dirty="0" smtClean="0"/>
              <a:t>)</a:t>
            </a:r>
            <a:endParaRPr kumimoji="0" lang="es-MX" altLang="es-MX"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3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MX"/>
          </a:p>
        </p:txBody>
      </p:sp>
      <p:sp>
        <p:nvSpPr>
          <p:cNvPr id="18" name="CuadroTexto 17"/>
          <p:cNvSpPr txBox="1"/>
          <p:nvPr/>
        </p:nvSpPr>
        <p:spPr>
          <a:xfrm>
            <a:off x="76927" y="5499721"/>
            <a:ext cx="6573795" cy="1215717"/>
          </a:xfrm>
          <a:prstGeom prst="rect">
            <a:avLst/>
          </a:prstGeom>
          <a:noFill/>
        </p:spPr>
        <p:txBody>
          <a:bodyPr wrap="square" rtlCol="0">
            <a:spAutoFit/>
          </a:bodyPr>
          <a:lstStyle/>
          <a:p>
            <a:r>
              <a:rPr lang="es-MX" sz="1100" dirty="0"/>
              <a:t>• </a:t>
            </a:r>
            <a:r>
              <a:rPr lang="es-MX" sz="1100" b="1" dirty="0"/>
              <a:t>BIBLAT </a:t>
            </a:r>
            <a:r>
              <a:rPr lang="es-MX" sz="1100" dirty="0"/>
              <a:t>– </a:t>
            </a:r>
            <a:r>
              <a:rPr lang="es-MX" sz="1100" b="1" dirty="0"/>
              <a:t>Bibliografía Latinoamericana 			 </a:t>
            </a:r>
            <a:r>
              <a:rPr lang="es-MX" sz="1100" b="1" u="sng" dirty="0">
                <a:hlinkClick r:id="rId7"/>
              </a:rPr>
              <a:t>http://biblat.unam.mx</a:t>
            </a:r>
            <a:endParaRPr lang="es-MX" sz="1100" dirty="0"/>
          </a:p>
          <a:p>
            <a:r>
              <a:rPr lang="es-MX" sz="1100" dirty="0"/>
              <a:t>Portal interoperable con los </a:t>
            </a:r>
            <a:r>
              <a:rPr lang="es-MX" sz="1100" dirty="0" err="1"/>
              <a:t>metabuscadores</a:t>
            </a:r>
            <a:r>
              <a:rPr lang="es-MX" sz="1100" dirty="0"/>
              <a:t> de Internet para los registros de Clase y Periódica. </a:t>
            </a:r>
          </a:p>
          <a:p>
            <a:r>
              <a:rPr lang="es-MX" sz="1100" dirty="0"/>
              <a:t>Portal de indicadores de producción y </a:t>
            </a:r>
            <a:r>
              <a:rPr lang="es-MX" sz="1100" dirty="0" err="1"/>
              <a:t>bibliométricos</a:t>
            </a:r>
            <a:r>
              <a:rPr lang="es-MX" sz="1100" dirty="0"/>
              <a:t> extraídos de Clase y Periódica. </a:t>
            </a:r>
          </a:p>
          <a:p>
            <a:r>
              <a:rPr lang="es-MX" sz="1100" dirty="0"/>
              <a:t>	Año de inicio:			</a:t>
            </a:r>
            <a:r>
              <a:rPr lang="es-MX" sz="1100" b="1" dirty="0"/>
              <a:t>2010</a:t>
            </a:r>
            <a:endParaRPr lang="es-MX" sz="1100" dirty="0"/>
          </a:p>
          <a:p>
            <a:r>
              <a:rPr lang="es-MX" sz="1100" b="1" dirty="0"/>
              <a:t>	</a:t>
            </a:r>
            <a:r>
              <a:rPr lang="es-MX" sz="1100" dirty="0"/>
              <a:t>No. de indicadores:	</a:t>
            </a:r>
            <a:r>
              <a:rPr lang="es-MX" sz="1100" dirty="0" smtClean="0"/>
              <a:t>	</a:t>
            </a:r>
            <a:r>
              <a:rPr lang="es-MX" sz="1100" b="1" dirty="0" smtClean="0"/>
              <a:t>10 </a:t>
            </a:r>
            <a:r>
              <a:rPr lang="es-MX" sz="1100" dirty="0"/>
              <a:t>indicadores / </a:t>
            </a:r>
            <a:r>
              <a:rPr lang="es-MX" sz="1100" b="1" dirty="0"/>
              <a:t>20 </a:t>
            </a:r>
            <a:r>
              <a:rPr lang="es-MX" sz="1100" dirty="0"/>
              <a:t>frecuencias</a:t>
            </a:r>
          </a:p>
          <a:p>
            <a:endParaRPr lang="es-MX" dirty="0"/>
          </a:p>
        </p:txBody>
      </p:sp>
      <p:sp>
        <p:nvSpPr>
          <p:cNvPr id="19" name="Llamada rectangular redondeada 18"/>
          <p:cNvSpPr/>
          <p:nvPr/>
        </p:nvSpPr>
        <p:spPr>
          <a:xfrm rot="5400000">
            <a:off x="7511262" y="3586898"/>
            <a:ext cx="1141346" cy="2684302"/>
          </a:xfrm>
          <a:prstGeom prst="wedgeRoundRectCallout">
            <a:avLst>
              <a:gd name="adj1" fmla="val -22157"/>
              <a:gd name="adj2" fmla="val 83706"/>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MX"/>
          </a:p>
        </p:txBody>
      </p:sp>
      <p:sp>
        <p:nvSpPr>
          <p:cNvPr id="20" name="CuadroTexto 19"/>
          <p:cNvSpPr txBox="1"/>
          <p:nvPr/>
        </p:nvSpPr>
        <p:spPr>
          <a:xfrm>
            <a:off x="6950075" y="4514335"/>
            <a:ext cx="2474011" cy="738664"/>
          </a:xfrm>
          <a:prstGeom prst="rect">
            <a:avLst/>
          </a:prstGeom>
          <a:noFill/>
        </p:spPr>
        <p:txBody>
          <a:bodyPr wrap="square" rtlCol="0">
            <a:spAutoFit/>
          </a:bodyPr>
          <a:lstStyle/>
          <a:p>
            <a:r>
              <a:rPr lang="es-MX" sz="1400" b="1" dirty="0" smtClean="0"/>
              <a:t>HEVILA</a:t>
            </a:r>
            <a:r>
              <a:rPr lang="es-MX" sz="1400" dirty="0" smtClean="0"/>
              <a:t> convirtió a </a:t>
            </a:r>
            <a:r>
              <a:rPr lang="es-MX" sz="1400" b="1" dirty="0" smtClean="0"/>
              <a:t>CLASE</a:t>
            </a:r>
            <a:r>
              <a:rPr lang="es-MX" sz="1400" dirty="0" smtClean="0"/>
              <a:t> y </a:t>
            </a:r>
            <a:r>
              <a:rPr lang="es-MX" sz="1400" b="1" dirty="0" smtClean="0"/>
              <a:t>PERIÓDICA</a:t>
            </a:r>
            <a:r>
              <a:rPr lang="es-MX" sz="1400" dirty="0" smtClean="0"/>
              <a:t> en repositorios con textos completos</a:t>
            </a:r>
            <a:endParaRPr lang="es-MX" sz="1400" dirty="0"/>
          </a:p>
        </p:txBody>
      </p:sp>
    </p:spTree>
    <p:extLst>
      <p:ext uri="{BB962C8B-B14F-4D97-AF65-F5344CB8AC3E}">
        <p14:creationId xmlns:p14="http://schemas.microsoft.com/office/powerpoint/2010/main" val="2828468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249" t="17198" r="20796" b="10497"/>
          <a:stretch/>
        </p:blipFill>
        <p:spPr>
          <a:xfrm>
            <a:off x="1310184" y="0"/>
            <a:ext cx="9894627" cy="6826041"/>
          </a:xfrm>
          <a:prstGeom prst="rect">
            <a:avLst/>
          </a:prstGeom>
        </p:spPr>
      </p:pic>
    </p:spTree>
    <p:extLst>
      <p:ext uri="{BB962C8B-B14F-4D97-AF65-F5344CB8AC3E}">
        <p14:creationId xmlns:p14="http://schemas.microsoft.com/office/powerpoint/2010/main" val="3545702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áfico 3"/>
          <p:cNvGraphicFramePr>
            <a:graphicFrameLocks/>
          </p:cNvGraphicFramePr>
          <p:nvPr>
            <p:extLst>
              <p:ext uri="{D42A27DB-BD31-4B8C-83A1-F6EECF244321}">
                <p14:modId xmlns:p14="http://schemas.microsoft.com/office/powerpoint/2010/main" val="484641188"/>
              </p:ext>
            </p:extLst>
          </p:nvPr>
        </p:nvGraphicFramePr>
        <p:xfrm>
          <a:off x="489099" y="404036"/>
          <a:ext cx="8463516" cy="6326373"/>
        </p:xfrm>
        <a:graphic>
          <a:graphicData uri="http://schemas.openxmlformats.org/drawingml/2006/chart">
            <c:chart xmlns:c="http://schemas.openxmlformats.org/drawingml/2006/chart" xmlns:r="http://schemas.openxmlformats.org/officeDocument/2006/relationships" r:id="rId2"/>
          </a:graphicData>
        </a:graphic>
      </p:graphicFrame>
      <p:pic>
        <p:nvPicPr>
          <p:cNvPr id="5" name="Imagen 4"/>
          <p:cNvPicPr>
            <a:picLocks noChangeAspect="1"/>
          </p:cNvPicPr>
          <p:nvPr/>
        </p:nvPicPr>
        <p:blipFill rotWithShape="1">
          <a:blip r:embed="rId3"/>
          <a:srcRect l="43048" t="64620" r="43465" b="14327"/>
          <a:stretch/>
        </p:blipFill>
        <p:spPr>
          <a:xfrm>
            <a:off x="9532593" y="639454"/>
            <a:ext cx="1718213" cy="1508675"/>
          </a:xfrm>
          <a:prstGeom prst="rect">
            <a:avLst/>
          </a:prstGeom>
        </p:spPr>
      </p:pic>
      <p:sp>
        <p:nvSpPr>
          <p:cNvPr id="6" name="CuadroTexto 5"/>
          <p:cNvSpPr txBox="1"/>
          <p:nvPr/>
        </p:nvSpPr>
        <p:spPr>
          <a:xfrm>
            <a:off x="9171543" y="2328861"/>
            <a:ext cx="2440314" cy="3416320"/>
          </a:xfrm>
          <a:prstGeom prst="rect">
            <a:avLst/>
          </a:prstGeom>
          <a:solidFill>
            <a:srgbClr val="FFC000"/>
          </a:solidFill>
          <a:scene3d>
            <a:camera prst="orthographicFront"/>
            <a:lightRig rig="threePt" dir="t"/>
          </a:scene3d>
          <a:sp3d>
            <a:bevelT/>
          </a:sp3d>
        </p:spPr>
        <p:txBody>
          <a:bodyPr wrap="square" rtlCol="0">
            <a:spAutoFit/>
          </a:bodyPr>
          <a:lstStyle/>
          <a:p>
            <a:pPr algn="ctr"/>
            <a:r>
              <a:rPr lang="es-MX" sz="2000" dirty="0" smtClean="0"/>
              <a:t>Aumento el número de títulos indizados</a:t>
            </a:r>
          </a:p>
          <a:p>
            <a:pPr algn="ctr"/>
            <a:r>
              <a:rPr lang="es-MX" sz="2000" dirty="0" smtClean="0"/>
              <a:t>vs</a:t>
            </a:r>
            <a:endParaRPr lang="es-MX" sz="2000" dirty="0"/>
          </a:p>
          <a:p>
            <a:pPr algn="ctr"/>
            <a:r>
              <a:rPr lang="es-MX" sz="2000" dirty="0" smtClean="0"/>
              <a:t>Reducción del número de analistas</a:t>
            </a:r>
          </a:p>
          <a:p>
            <a:endParaRPr lang="es-MX" sz="2000" dirty="0"/>
          </a:p>
          <a:p>
            <a:pPr algn="ctr"/>
            <a:r>
              <a:rPr lang="es-MX" sz="2000" dirty="0" smtClean="0"/>
              <a:t>Dependencia cada vez mayor del Servicio Social</a:t>
            </a:r>
          </a:p>
          <a:p>
            <a:pPr algn="ctr"/>
            <a:r>
              <a:rPr lang="es-MX" dirty="0" smtClean="0"/>
              <a:t>(requiere capacitación y sólo dura 6 meses)</a:t>
            </a:r>
            <a:endParaRPr lang="es-MX" dirty="0"/>
          </a:p>
        </p:txBody>
      </p:sp>
    </p:spTree>
    <p:extLst>
      <p:ext uri="{BB962C8B-B14F-4D97-AF65-F5344CB8AC3E}">
        <p14:creationId xmlns:p14="http://schemas.microsoft.com/office/powerpoint/2010/main" val="4016917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5000</TotalTime>
  <Words>3054</Words>
  <Application>Microsoft Office PowerPoint</Application>
  <PresentationFormat>Panorámica</PresentationFormat>
  <Paragraphs>779</Paragraphs>
  <Slides>60</Slides>
  <Notes>2</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0</vt:i4>
      </vt:variant>
      <vt:variant>
        <vt:lpstr>Títulos de diapositiva</vt:lpstr>
      </vt:variant>
      <vt:variant>
        <vt:i4>60</vt:i4>
      </vt:variant>
    </vt:vector>
  </HeadingPairs>
  <TitlesOfParts>
    <vt:vector size="67" baseType="lpstr">
      <vt:lpstr>Arial</vt:lpstr>
      <vt:lpstr>Calibri</vt:lpstr>
      <vt:lpstr>Calibri Light</vt:lpstr>
      <vt:lpstr>Century</vt:lpstr>
      <vt:lpstr>Times New Roman</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Retos y oportunidades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Retos y oportunidades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SCIELO</dc:creator>
  <cp:lastModifiedBy>ANTONIO</cp:lastModifiedBy>
  <cp:revision>232</cp:revision>
  <cp:lastPrinted>2016-08-22T21:55:36Z</cp:lastPrinted>
  <dcterms:created xsi:type="dcterms:W3CDTF">2014-09-04T18:19:31Z</dcterms:created>
  <dcterms:modified xsi:type="dcterms:W3CDTF">2016-08-22T22:20:21Z</dcterms:modified>
</cp:coreProperties>
</file>